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58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59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6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261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262" r:id="rId53"/>
    <p:sldId id="337" r:id="rId54"/>
    <p:sldId id="328" r:id="rId55"/>
    <p:sldId id="329" r:id="rId56"/>
    <p:sldId id="330" r:id="rId57"/>
    <p:sldId id="331" r:id="rId58"/>
    <p:sldId id="332" r:id="rId59"/>
    <p:sldId id="334" r:id="rId60"/>
    <p:sldId id="335" r:id="rId61"/>
    <p:sldId id="336" r:id="rId62"/>
    <p:sldId id="318" r:id="rId63"/>
    <p:sldId id="327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208E6"/>
    <a:srgbClr val="FFC819"/>
    <a:srgbClr val="EDD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2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notesMaster" Target="notesMasters/notesMaster1.xml"/><Relationship Id="rId74" Type="http://schemas.openxmlformats.org/officeDocument/2006/relationships/printerSettings" Target="printerSettings/printerSettings1.bin"/><Relationship Id="rId75" Type="http://schemas.openxmlformats.org/officeDocument/2006/relationships/presProps" Target="presProps.xml"/><Relationship Id="rId76" Type="http://schemas.openxmlformats.org/officeDocument/2006/relationships/viewProps" Target="viewProps.xml"/><Relationship Id="rId77" Type="http://schemas.openxmlformats.org/officeDocument/2006/relationships/theme" Target="theme/theme1.xml"/><Relationship Id="rId78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587EA-B35F-4BE4-A3C3-AC3A6127BFE2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705A1-84F5-4F14-AE35-7065555B1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265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705A1-84F5-4F14-AE35-7065555B135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100000">
              <a:srgbClr val="0047FF"/>
            </a:gs>
            <a:gs pos="100000">
              <a:schemeClr val="tx1"/>
            </a:gs>
            <a:gs pos="99000">
              <a:schemeClr val="tx1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427D8-CBB2-4DC9-B947-DDD5904B9779}" type="datetimeFigureOut">
              <a:rPr lang="en-US" smtClean="0"/>
              <a:pPr/>
              <a:t>9/26/11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27B8E-E17D-436C-916E-83D07B9AB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slide" Target="slide53.xml"/><Relationship Id="rId14" Type="http://schemas.openxmlformats.org/officeDocument/2006/relationships/slide" Target="slide54.xml"/><Relationship Id="rId15" Type="http://schemas.openxmlformats.org/officeDocument/2006/relationships/slide" Target="slide64.xml"/><Relationship Id="rId16" Type="http://schemas.openxmlformats.org/officeDocument/2006/relationships/slide" Target="slide43.xml"/><Relationship Id="rId17" Type="http://schemas.openxmlformats.org/officeDocument/2006/relationships/slide" Target="slide33.xml"/><Relationship Id="rId18" Type="http://schemas.openxmlformats.org/officeDocument/2006/relationships/slide" Target="slide13.xml"/><Relationship Id="rId19" Type="http://schemas.openxmlformats.org/officeDocument/2006/relationships/slide" Target="slide5.xml"/><Relationship Id="rId63" Type="http://schemas.openxmlformats.org/officeDocument/2006/relationships/slide" Target="slide36.xml"/><Relationship Id="rId64" Type="http://schemas.openxmlformats.org/officeDocument/2006/relationships/slide" Target="slide37.xml"/><Relationship Id="rId65" Type="http://schemas.openxmlformats.org/officeDocument/2006/relationships/slide" Target="slide38.xml"/><Relationship Id="rId66" Type="http://schemas.openxmlformats.org/officeDocument/2006/relationships/slide" Target="slide39.xml"/><Relationship Id="rId67" Type="http://schemas.openxmlformats.org/officeDocument/2006/relationships/slide" Target="slide40.xml"/><Relationship Id="rId68" Type="http://schemas.openxmlformats.org/officeDocument/2006/relationships/slide" Target="slide35.xml"/><Relationship Id="rId69" Type="http://schemas.openxmlformats.org/officeDocument/2006/relationships/slide" Target="slide18.xml"/><Relationship Id="rId50" Type="http://schemas.openxmlformats.org/officeDocument/2006/relationships/slide" Target="slide46.xml"/><Relationship Id="rId51" Type="http://schemas.openxmlformats.org/officeDocument/2006/relationships/slide" Target="slide47.xml"/><Relationship Id="rId52" Type="http://schemas.openxmlformats.org/officeDocument/2006/relationships/slide" Target="slide48.xml"/><Relationship Id="rId53" Type="http://schemas.openxmlformats.org/officeDocument/2006/relationships/slide" Target="slide49.xml"/><Relationship Id="rId54" Type="http://schemas.openxmlformats.org/officeDocument/2006/relationships/slide" Target="slide27.xml"/><Relationship Id="rId55" Type="http://schemas.openxmlformats.org/officeDocument/2006/relationships/slide" Target="slide28.xml"/><Relationship Id="rId56" Type="http://schemas.openxmlformats.org/officeDocument/2006/relationships/slide" Target="slide29.xml"/><Relationship Id="rId57" Type="http://schemas.openxmlformats.org/officeDocument/2006/relationships/slide" Target="slide30.xml"/><Relationship Id="rId58" Type="http://schemas.openxmlformats.org/officeDocument/2006/relationships/slide" Target="slide11.xml"/><Relationship Id="rId59" Type="http://schemas.openxmlformats.org/officeDocument/2006/relationships/slide" Target="slide21.xml"/><Relationship Id="rId40" Type="http://schemas.openxmlformats.org/officeDocument/2006/relationships/slide" Target="slide65.xml"/><Relationship Id="rId41" Type="http://schemas.openxmlformats.org/officeDocument/2006/relationships/slide" Target="slide55.xml"/><Relationship Id="rId42" Type="http://schemas.openxmlformats.org/officeDocument/2006/relationships/slide" Target="slide56.xml"/><Relationship Id="rId43" Type="http://schemas.openxmlformats.org/officeDocument/2006/relationships/slide" Target="slide57.xml"/><Relationship Id="rId44" Type="http://schemas.openxmlformats.org/officeDocument/2006/relationships/slide" Target="slide58.xml"/><Relationship Id="rId45" Type="http://schemas.openxmlformats.org/officeDocument/2006/relationships/slide" Target="slide59.xml"/><Relationship Id="rId46" Type="http://schemas.openxmlformats.org/officeDocument/2006/relationships/slide" Target="slide60.xml"/><Relationship Id="rId47" Type="http://schemas.openxmlformats.org/officeDocument/2006/relationships/slide" Target="slide61.xml"/><Relationship Id="rId48" Type="http://schemas.openxmlformats.org/officeDocument/2006/relationships/slide" Target="slide44.xml"/><Relationship Id="rId49" Type="http://schemas.openxmlformats.org/officeDocument/2006/relationships/slide" Target="slide45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12.xml"/><Relationship Id="rId4" Type="http://schemas.openxmlformats.org/officeDocument/2006/relationships/slide" Target="slide2.xml"/><Relationship Id="rId5" Type="http://schemas.openxmlformats.org/officeDocument/2006/relationships/slide" Target="slide22.xml"/><Relationship Id="rId6" Type="http://schemas.openxmlformats.org/officeDocument/2006/relationships/slide" Target="slide32.xml"/><Relationship Id="rId7" Type="http://schemas.openxmlformats.org/officeDocument/2006/relationships/slide" Target="slide42.xml"/><Relationship Id="rId8" Type="http://schemas.openxmlformats.org/officeDocument/2006/relationships/slide" Target="slide62.xml"/><Relationship Id="rId9" Type="http://schemas.openxmlformats.org/officeDocument/2006/relationships/slide" Target="slide52.xml"/><Relationship Id="rId30" Type="http://schemas.openxmlformats.org/officeDocument/2006/relationships/slide" Target="slide4.xml"/><Relationship Id="rId31" Type="http://schemas.openxmlformats.org/officeDocument/2006/relationships/audio" Target="../media/audio1.wav"/><Relationship Id="rId32" Type="http://schemas.openxmlformats.org/officeDocument/2006/relationships/slide" Target="slide50.xml"/><Relationship Id="rId33" Type="http://schemas.openxmlformats.org/officeDocument/2006/relationships/slide" Target="slide51.xml"/><Relationship Id="rId34" Type="http://schemas.openxmlformats.org/officeDocument/2006/relationships/slide" Target="slide71.xml"/><Relationship Id="rId35" Type="http://schemas.openxmlformats.org/officeDocument/2006/relationships/slide" Target="slide70.xml"/><Relationship Id="rId36" Type="http://schemas.openxmlformats.org/officeDocument/2006/relationships/slide" Target="slide69.xml"/><Relationship Id="rId37" Type="http://schemas.openxmlformats.org/officeDocument/2006/relationships/slide" Target="slide68.xml"/><Relationship Id="rId38" Type="http://schemas.openxmlformats.org/officeDocument/2006/relationships/slide" Target="slide67.xml"/><Relationship Id="rId39" Type="http://schemas.openxmlformats.org/officeDocument/2006/relationships/slide" Target="slide66.xml"/><Relationship Id="rId70" Type="http://schemas.openxmlformats.org/officeDocument/2006/relationships/slide" Target="slide20.xml"/><Relationship Id="rId71" Type="http://schemas.openxmlformats.org/officeDocument/2006/relationships/slide" Target="slide19.xml"/><Relationship Id="rId72" Type="http://schemas.openxmlformats.org/officeDocument/2006/relationships/slide" Target="slide16.xml"/><Relationship Id="rId20" Type="http://schemas.openxmlformats.org/officeDocument/2006/relationships/slide" Target="slide6.xml"/><Relationship Id="rId21" Type="http://schemas.openxmlformats.org/officeDocument/2006/relationships/slide" Target="slide7.xml"/><Relationship Id="rId22" Type="http://schemas.openxmlformats.org/officeDocument/2006/relationships/slide" Target="slide8.xml"/><Relationship Id="rId23" Type="http://schemas.openxmlformats.org/officeDocument/2006/relationships/slide" Target="slide9.xml"/><Relationship Id="rId24" Type="http://schemas.openxmlformats.org/officeDocument/2006/relationships/slide" Target="slide10.xml"/><Relationship Id="rId25" Type="http://schemas.openxmlformats.org/officeDocument/2006/relationships/slide" Target="slide15.xml"/><Relationship Id="rId26" Type="http://schemas.openxmlformats.org/officeDocument/2006/relationships/slide" Target="slide25.xml"/><Relationship Id="rId27" Type="http://schemas.openxmlformats.org/officeDocument/2006/relationships/slide" Target="slide34.xml"/><Relationship Id="rId28" Type="http://schemas.openxmlformats.org/officeDocument/2006/relationships/slide" Target="slide14.xml"/><Relationship Id="rId29" Type="http://schemas.openxmlformats.org/officeDocument/2006/relationships/slide" Target="slide24.xml"/><Relationship Id="rId73" Type="http://schemas.openxmlformats.org/officeDocument/2006/relationships/slide" Target="slide17.xml"/><Relationship Id="rId60" Type="http://schemas.openxmlformats.org/officeDocument/2006/relationships/slide" Target="slide31.xml"/><Relationship Id="rId61" Type="http://schemas.openxmlformats.org/officeDocument/2006/relationships/slide" Target="slide41.xml"/><Relationship Id="rId62" Type="http://schemas.openxmlformats.org/officeDocument/2006/relationships/slide" Target="slide26.xml"/><Relationship Id="rId10" Type="http://schemas.openxmlformats.org/officeDocument/2006/relationships/slide" Target="slide3.xml"/><Relationship Id="rId11" Type="http://schemas.openxmlformats.org/officeDocument/2006/relationships/slide" Target="slide23.xml"/><Relationship Id="rId12" Type="http://schemas.openxmlformats.org/officeDocument/2006/relationships/slide" Target="slide6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1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2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-2" y="0"/>
          <a:ext cx="9144002" cy="7148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623455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Andalus" pitchFamily="2" charset="-78"/>
                          <a:ea typeface="+mn-ea"/>
                          <a:cs typeface="Andalus" pitchFamily="2" charset="-78"/>
                        </a:rPr>
                        <a:t>FIVE</a:t>
                      </a:r>
                      <a:r>
                        <a:rPr lang="en-US" sz="1800" b="1" kern="1200" baseline="0" dirty="0" smtClean="0">
                          <a:solidFill>
                            <a:srgbClr val="FFFFFF"/>
                          </a:solidFill>
                          <a:latin typeface="Andalus" pitchFamily="2" charset="-78"/>
                          <a:ea typeface="+mn-ea"/>
                          <a:cs typeface="Andalus" pitchFamily="2" charset="-78"/>
                        </a:rPr>
                        <a:t> PILARS</a:t>
                      </a:r>
                      <a:endParaRPr lang="en-US" sz="1800" b="1" kern="1200" dirty="0" smtClean="0">
                        <a:solidFill>
                          <a:srgbClr val="FFFFFF"/>
                        </a:solidFill>
                        <a:latin typeface="Andalus" pitchFamily="2" charset="-78"/>
                        <a:ea typeface="+mn-ea"/>
                        <a:cs typeface="Andalus" pitchFamily="2" charset="-78"/>
                      </a:endParaRPr>
                    </a:p>
                    <a:p>
                      <a:pPr algn="ctr"/>
                      <a:endParaRPr lang="en-US" dirty="0">
                        <a:solidFill>
                          <a:srgbClr val="FFFFFF"/>
                        </a:solidFill>
                        <a:latin typeface="Andalus" pitchFamily="2" charset="-78"/>
                        <a:cs typeface="Andalus" pitchFamily="2" charset="-78"/>
                      </a:endParaRPr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  <a:latin typeface="Andalus" pitchFamily="2" charset="-78"/>
                          <a:cs typeface="Andalus" pitchFamily="2" charset="-78"/>
                        </a:rPr>
                        <a:t>Meaning of Prayer</a:t>
                      </a:r>
                      <a:endParaRPr lang="en-US" dirty="0">
                        <a:solidFill>
                          <a:srgbClr val="FFFFFF"/>
                        </a:solidFill>
                        <a:latin typeface="Andalus" pitchFamily="2" charset="-78"/>
                        <a:cs typeface="Andalus" pitchFamily="2" charset="-78"/>
                      </a:endParaRPr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  <a:latin typeface="Andalus" pitchFamily="2" charset="-78"/>
                          <a:cs typeface="Andalus" pitchFamily="2" charset="-78"/>
                        </a:rPr>
                        <a:t>PROPHETS</a:t>
                      </a:r>
                      <a:endParaRPr lang="en-US" dirty="0">
                        <a:solidFill>
                          <a:srgbClr val="FFFFFF"/>
                        </a:solidFill>
                        <a:latin typeface="Andalus" pitchFamily="2" charset="-78"/>
                        <a:cs typeface="Andalus" pitchFamily="2" charset="-78"/>
                      </a:endParaRPr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  <a:latin typeface="Andalus" pitchFamily="2" charset="-78"/>
                          <a:cs typeface="Andalus" pitchFamily="2" charset="-78"/>
                        </a:rPr>
                        <a:t>HAJJ</a:t>
                      </a:r>
                      <a:endParaRPr lang="en-US" dirty="0">
                        <a:solidFill>
                          <a:srgbClr val="FFFFFF"/>
                        </a:solidFill>
                        <a:latin typeface="Andalus" pitchFamily="2" charset="-78"/>
                        <a:cs typeface="Andalus" pitchFamily="2" charset="-78"/>
                      </a:endParaRPr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  <a:latin typeface="Andalus" pitchFamily="2" charset="-78"/>
                          <a:cs typeface="Andalus" pitchFamily="2" charset="-78"/>
                        </a:rPr>
                        <a:t>Meaning of Prayer 2</a:t>
                      </a:r>
                      <a:endParaRPr lang="en-US" dirty="0">
                        <a:solidFill>
                          <a:srgbClr val="FFFFFF"/>
                        </a:solidFill>
                        <a:latin typeface="Andalus" pitchFamily="2" charset="-78"/>
                        <a:cs typeface="Andalus" pitchFamily="2" charset="-78"/>
                      </a:endParaRPr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  <a:latin typeface="Andalus" pitchFamily="2" charset="-78"/>
                          <a:cs typeface="Andalus" pitchFamily="2" charset="-78"/>
                        </a:rPr>
                        <a:t>MUSLIM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  <a:latin typeface="Andalus" pitchFamily="2" charset="-78"/>
                          <a:cs typeface="Andalus" pitchFamily="2" charset="-78"/>
                        </a:rPr>
                        <a:t> WORLD</a:t>
                      </a:r>
                      <a:endParaRPr lang="en-US" dirty="0">
                        <a:solidFill>
                          <a:srgbClr val="FFFFFF"/>
                        </a:solidFill>
                        <a:latin typeface="Andalus" pitchFamily="2" charset="-78"/>
                        <a:cs typeface="Andalus" pitchFamily="2" charset="-78"/>
                      </a:endParaRPr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  <a:latin typeface="Andalus" pitchFamily="2" charset="-78"/>
                          <a:cs typeface="Andalus" pitchFamily="2" charset="-78"/>
                        </a:rPr>
                        <a:t>RANDOM</a:t>
                      </a:r>
                      <a:endParaRPr lang="en-US" dirty="0">
                        <a:solidFill>
                          <a:srgbClr val="FFFFFF"/>
                        </a:solidFill>
                        <a:latin typeface="Andalus" pitchFamily="2" charset="-78"/>
                        <a:cs typeface="Andalus" pitchFamily="2" charset="-78"/>
                      </a:endParaRPr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  <a:tr h="6234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3208E6"/>
                    </a:solidFill>
                  </a:tcPr>
                </a:tc>
              </a:tr>
            </a:tbl>
          </a:graphicData>
        </a:graphic>
      </p:graphicFrame>
      <p:sp>
        <p:nvSpPr>
          <p:cNvPr id="29" name="Rectangle 28">
            <a:hlinkClick r:id="rId3" action="ppaction://hlinksldjump"/>
          </p:cNvPr>
          <p:cNvSpPr/>
          <p:nvPr/>
        </p:nvSpPr>
        <p:spPr>
          <a:xfrm>
            <a:off x="2667000" y="955964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</a:t>
            </a:r>
          </a:p>
        </p:txBody>
      </p:sp>
      <p:sp>
        <p:nvSpPr>
          <p:cNvPr id="31" name="Rectangle 30">
            <a:hlinkClick r:id="rId4" action="ppaction://hlinksldjump"/>
          </p:cNvPr>
          <p:cNvSpPr/>
          <p:nvPr/>
        </p:nvSpPr>
        <p:spPr>
          <a:xfrm>
            <a:off x="55418" y="942109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32" name="Rectangle 31">
            <a:hlinkClick r:id="rId5" action="ppaction://hlinksldjump"/>
          </p:cNvPr>
          <p:cNvSpPr/>
          <p:nvPr/>
        </p:nvSpPr>
        <p:spPr>
          <a:xfrm>
            <a:off x="1350818" y="962891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</a:t>
            </a:r>
          </a:p>
        </p:txBody>
      </p:sp>
      <p:sp>
        <p:nvSpPr>
          <p:cNvPr id="33" name="Rectangle 32">
            <a:hlinkClick r:id="rId6" action="ppaction://hlinksldjump"/>
          </p:cNvPr>
          <p:cNvSpPr/>
          <p:nvPr/>
        </p:nvSpPr>
        <p:spPr>
          <a:xfrm>
            <a:off x="3948546" y="949037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</a:t>
            </a:r>
          </a:p>
        </p:txBody>
      </p:sp>
      <p:sp>
        <p:nvSpPr>
          <p:cNvPr id="34" name="Rectangle 33">
            <a:hlinkClick r:id="rId7" action="ppaction://hlinksldjump"/>
          </p:cNvPr>
          <p:cNvSpPr/>
          <p:nvPr/>
        </p:nvSpPr>
        <p:spPr>
          <a:xfrm>
            <a:off x="5257800" y="969819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</a:t>
            </a:r>
          </a:p>
        </p:txBody>
      </p:sp>
      <p:sp>
        <p:nvSpPr>
          <p:cNvPr id="35" name="Rectangle 34">
            <a:hlinkClick r:id="rId8" action="ppaction://hlinksldjump"/>
          </p:cNvPr>
          <p:cNvSpPr/>
          <p:nvPr/>
        </p:nvSpPr>
        <p:spPr>
          <a:xfrm>
            <a:off x="6594764" y="949036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</a:t>
            </a:r>
          </a:p>
        </p:txBody>
      </p:sp>
      <p:sp>
        <p:nvSpPr>
          <p:cNvPr id="36" name="Rectangle 35">
            <a:hlinkClick r:id="rId9" action="ppaction://hlinksldjump"/>
          </p:cNvPr>
          <p:cNvSpPr/>
          <p:nvPr/>
        </p:nvSpPr>
        <p:spPr>
          <a:xfrm>
            <a:off x="7869382" y="955964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</a:t>
            </a:r>
          </a:p>
        </p:txBody>
      </p:sp>
      <p:sp>
        <p:nvSpPr>
          <p:cNvPr id="37" name="Rectangle 36">
            <a:hlinkClick r:id="rId10" action="ppaction://hlinksldjump" highlightClick="1"/>
          </p:cNvPr>
          <p:cNvSpPr/>
          <p:nvPr/>
        </p:nvSpPr>
        <p:spPr>
          <a:xfrm>
            <a:off x="62346" y="1579418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200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38" name="Rectangle 37">
            <a:hlinkClick r:id="rId11" action="ppaction://hlinksldjump"/>
          </p:cNvPr>
          <p:cNvSpPr/>
          <p:nvPr/>
        </p:nvSpPr>
        <p:spPr>
          <a:xfrm>
            <a:off x="1323109" y="1586345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200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39" name="Rectangle 38">
            <a:hlinkClick r:id="rId12" action="ppaction://hlinksldjump"/>
          </p:cNvPr>
          <p:cNvSpPr/>
          <p:nvPr/>
        </p:nvSpPr>
        <p:spPr>
          <a:xfrm>
            <a:off x="6573982" y="1565563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200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0" name="Rectangle 39">
            <a:hlinkClick r:id="rId13" action="ppaction://hlinksldjump"/>
          </p:cNvPr>
          <p:cNvSpPr/>
          <p:nvPr/>
        </p:nvSpPr>
        <p:spPr>
          <a:xfrm>
            <a:off x="7848600" y="1579418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200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1" name="Rectangle 40">
            <a:hlinkClick r:id="rId14" action="ppaction://hlinksldjump"/>
          </p:cNvPr>
          <p:cNvSpPr/>
          <p:nvPr/>
        </p:nvSpPr>
        <p:spPr>
          <a:xfrm>
            <a:off x="7876309" y="22098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300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2" name="Rectangle 41">
            <a:hlinkClick r:id="rId15" action="ppaction://hlinksldjump"/>
          </p:cNvPr>
          <p:cNvSpPr/>
          <p:nvPr/>
        </p:nvSpPr>
        <p:spPr>
          <a:xfrm>
            <a:off x="6559681" y="2216951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300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3" name="Rectangle 42">
            <a:hlinkClick r:id="rId16" action="ppaction://hlinksldjump"/>
          </p:cNvPr>
          <p:cNvSpPr/>
          <p:nvPr/>
        </p:nvSpPr>
        <p:spPr>
          <a:xfrm>
            <a:off x="5271655" y="1565563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200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4" name="Rectangle 43">
            <a:hlinkClick r:id="rId17" action="ppaction://hlinksldjump"/>
          </p:cNvPr>
          <p:cNvSpPr/>
          <p:nvPr/>
        </p:nvSpPr>
        <p:spPr>
          <a:xfrm>
            <a:off x="3976254" y="1558637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200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5" name="Rectangle 44">
            <a:hlinkClick r:id="rId18" action="ppaction://hlinksldjump"/>
          </p:cNvPr>
          <p:cNvSpPr/>
          <p:nvPr/>
        </p:nvSpPr>
        <p:spPr>
          <a:xfrm>
            <a:off x="2687782" y="154478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200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6" name="Rectangle 45">
            <a:hlinkClick r:id="rId19" action="ppaction://hlinksldjump"/>
          </p:cNvPr>
          <p:cNvSpPr/>
          <p:nvPr/>
        </p:nvSpPr>
        <p:spPr>
          <a:xfrm>
            <a:off x="34637" y="28194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400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7" name="Rectangle 46">
            <a:hlinkClick r:id="rId20" action="ppaction://hlinksldjump"/>
          </p:cNvPr>
          <p:cNvSpPr/>
          <p:nvPr/>
        </p:nvSpPr>
        <p:spPr>
          <a:xfrm>
            <a:off x="55419" y="342207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500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8" name="Rectangle 47">
            <a:hlinkClick r:id="rId21" action="ppaction://hlinksldjump"/>
          </p:cNvPr>
          <p:cNvSpPr/>
          <p:nvPr/>
        </p:nvSpPr>
        <p:spPr>
          <a:xfrm>
            <a:off x="48491" y="4052454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600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49" name="Rectangle 48">
            <a:hlinkClick r:id="rId22" action="ppaction://hlinksldjump"/>
          </p:cNvPr>
          <p:cNvSpPr/>
          <p:nvPr/>
        </p:nvSpPr>
        <p:spPr>
          <a:xfrm>
            <a:off x="27709" y="4696691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700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0" name="Rectangle 49">
            <a:hlinkClick r:id="rId23" action="ppaction://hlinksldjump"/>
          </p:cNvPr>
          <p:cNvSpPr/>
          <p:nvPr/>
        </p:nvSpPr>
        <p:spPr>
          <a:xfrm>
            <a:off x="27709" y="532707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800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1" name="Rectangle 50">
            <a:hlinkClick r:id="rId24" action="ppaction://hlinksldjump"/>
          </p:cNvPr>
          <p:cNvSpPr/>
          <p:nvPr/>
        </p:nvSpPr>
        <p:spPr>
          <a:xfrm>
            <a:off x="34637" y="5929745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900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2" name="Rectangle 51">
            <a:hlinkClick r:id="rId25" action="ppaction://hlinksldjump"/>
          </p:cNvPr>
          <p:cNvSpPr/>
          <p:nvPr/>
        </p:nvSpPr>
        <p:spPr>
          <a:xfrm>
            <a:off x="2687782" y="2840181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400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3" name="Rectangle 52">
            <a:hlinkClick r:id="rId26" action="ppaction://hlinksldjump"/>
          </p:cNvPr>
          <p:cNvSpPr/>
          <p:nvPr/>
        </p:nvSpPr>
        <p:spPr>
          <a:xfrm>
            <a:off x="1371600" y="28194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400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4" name="Rectangle 53">
            <a:hlinkClick r:id="rId27" action="ppaction://hlinksldjump"/>
          </p:cNvPr>
          <p:cNvSpPr/>
          <p:nvPr/>
        </p:nvSpPr>
        <p:spPr>
          <a:xfrm>
            <a:off x="4003964" y="220287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300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5" name="Rectangle 54">
            <a:hlinkClick r:id="rId28" action="ppaction://hlinksldjump"/>
          </p:cNvPr>
          <p:cNvSpPr/>
          <p:nvPr/>
        </p:nvSpPr>
        <p:spPr>
          <a:xfrm>
            <a:off x="2667000" y="22098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300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6" name="Rectangle 55">
            <a:hlinkClick r:id="rId29" action="ppaction://hlinksldjump"/>
          </p:cNvPr>
          <p:cNvSpPr/>
          <p:nvPr/>
        </p:nvSpPr>
        <p:spPr>
          <a:xfrm>
            <a:off x="1343891" y="2202873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300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7" name="Rectangle 56">
            <a:hlinkClick r:id="rId30" action="ppaction://hlinksldjump">
              <a:snd r:embed="rId31" name="click.wav"/>
            </a:hlinkClick>
          </p:cNvPr>
          <p:cNvSpPr/>
          <p:nvPr/>
        </p:nvSpPr>
        <p:spPr>
          <a:xfrm>
            <a:off x="62346" y="2189018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3</a:t>
            </a:r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8" name="Rectangle 57">
            <a:hlinkClick r:id="rId32" action="ppaction://hlinksldjump"/>
          </p:cNvPr>
          <p:cNvSpPr/>
          <p:nvPr/>
        </p:nvSpPr>
        <p:spPr>
          <a:xfrm>
            <a:off x="5243946" y="5929745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900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9" name="Rectangle 58">
            <a:hlinkClick r:id="rId33" action="ppaction://hlinksldjump"/>
          </p:cNvPr>
          <p:cNvSpPr/>
          <p:nvPr/>
        </p:nvSpPr>
        <p:spPr>
          <a:xfrm>
            <a:off x="5292437" y="6567054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0" name="Rectangle 59">
            <a:hlinkClick r:id="rId34" action="ppaction://hlinksldjump"/>
          </p:cNvPr>
          <p:cNvSpPr/>
          <p:nvPr/>
        </p:nvSpPr>
        <p:spPr>
          <a:xfrm>
            <a:off x="6553200" y="657398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1" name="Rectangle 60">
            <a:hlinkClick r:id="rId35" action="ppaction://hlinksldjump"/>
          </p:cNvPr>
          <p:cNvSpPr/>
          <p:nvPr/>
        </p:nvSpPr>
        <p:spPr>
          <a:xfrm>
            <a:off x="6608618" y="5922817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900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2" name="Rectangle 61">
            <a:hlinkClick r:id="rId36" action="ppaction://hlinksldjump"/>
          </p:cNvPr>
          <p:cNvSpPr/>
          <p:nvPr/>
        </p:nvSpPr>
        <p:spPr>
          <a:xfrm>
            <a:off x="6587837" y="5299363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800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3" name="Rectangle 62">
            <a:hlinkClick r:id="rId37" action="ppaction://hlinksldjump"/>
          </p:cNvPr>
          <p:cNvSpPr/>
          <p:nvPr/>
        </p:nvSpPr>
        <p:spPr>
          <a:xfrm>
            <a:off x="6580909" y="469669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700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4" name="Rectangle 63">
            <a:hlinkClick r:id="rId38" action="ppaction://hlinksldjump"/>
          </p:cNvPr>
          <p:cNvSpPr/>
          <p:nvPr/>
        </p:nvSpPr>
        <p:spPr>
          <a:xfrm>
            <a:off x="6587837" y="4052454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600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5" name="Rectangle 64">
            <a:hlinkClick r:id="rId39" action="ppaction://hlinksldjump"/>
          </p:cNvPr>
          <p:cNvSpPr/>
          <p:nvPr/>
        </p:nvSpPr>
        <p:spPr>
          <a:xfrm>
            <a:off x="6594764" y="3456708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500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6" name="Rectangle 65">
            <a:hlinkClick r:id="rId40" action="ppaction://hlinksldjump"/>
          </p:cNvPr>
          <p:cNvSpPr/>
          <p:nvPr/>
        </p:nvSpPr>
        <p:spPr>
          <a:xfrm>
            <a:off x="6580909" y="2819399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400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7" name="Rectangle 66">
            <a:hlinkClick r:id="rId41" action="ppaction://hlinksldjump"/>
          </p:cNvPr>
          <p:cNvSpPr/>
          <p:nvPr/>
        </p:nvSpPr>
        <p:spPr>
          <a:xfrm>
            <a:off x="7904018" y="2840181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400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8" name="Rectangle 67">
            <a:hlinkClick r:id="rId42" action="ppaction://hlinksldjump"/>
          </p:cNvPr>
          <p:cNvSpPr/>
          <p:nvPr/>
        </p:nvSpPr>
        <p:spPr>
          <a:xfrm>
            <a:off x="7862455" y="3428999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500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69" name="Rectangle 68">
            <a:hlinkClick r:id="rId43" action="ppaction://hlinksldjump"/>
          </p:cNvPr>
          <p:cNvSpPr/>
          <p:nvPr/>
        </p:nvSpPr>
        <p:spPr>
          <a:xfrm>
            <a:off x="7876309" y="4045526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600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0" name="Rectangle 69">
            <a:hlinkClick r:id="rId44" action="ppaction://hlinksldjump"/>
          </p:cNvPr>
          <p:cNvSpPr/>
          <p:nvPr/>
        </p:nvSpPr>
        <p:spPr>
          <a:xfrm>
            <a:off x="7897091" y="4703617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700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1" name="Rectangle 70">
            <a:hlinkClick r:id="rId45" action="ppaction://hlinksldjump"/>
          </p:cNvPr>
          <p:cNvSpPr/>
          <p:nvPr/>
        </p:nvSpPr>
        <p:spPr>
          <a:xfrm>
            <a:off x="7910946" y="5313217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8</a:t>
            </a:r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2" name="Rectangle 71">
            <a:hlinkClick r:id="rId46" action="ppaction://hlinksldjump"/>
          </p:cNvPr>
          <p:cNvSpPr/>
          <p:nvPr/>
        </p:nvSpPr>
        <p:spPr>
          <a:xfrm>
            <a:off x="7883237" y="5957453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900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3" name="Rectangle 72">
            <a:hlinkClick r:id="rId47" action="ppaction://hlinksldjump"/>
          </p:cNvPr>
          <p:cNvSpPr/>
          <p:nvPr/>
        </p:nvSpPr>
        <p:spPr>
          <a:xfrm>
            <a:off x="7876309" y="6532419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4" name="Rectangle 73">
            <a:hlinkClick r:id="rId48" action="ppaction://hlinksldjump"/>
          </p:cNvPr>
          <p:cNvSpPr/>
          <p:nvPr/>
        </p:nvSpPr>
        <p:spPr>
          <a:xfrm>
            <a:off x="5285509" y="22098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300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5" name="Rectangle 74">
            <a:hlinkClick r:id="rId49" action="ppaction://hlinksldjump"/>
          </p:cNvPr>
          <p:cNvSpPr/>
          <p:nvPr/>
        </p:nvSpPr>
        <p:spPr>
          <a:xfrm>
            <a:off x="5230091" y="2833254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400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6" name="Rectangle 75">
            <a:hlinkClick r:id="rId50" action="ppaction://hlinksldjump"/>
          </p:cNvPr>
          <p:cNvSpPr/>
          <p:nvPr/>
        </p:nvSpPr>
        <p:spPr>
          <a:xfrm>
            <a:off x="5243946" y="3463636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500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7" name="Rectangle 76">
            <a:hlinkClick r:id="rId51" action="ppaction://hlinksldjump"/>
          </p:cNvPr>
          <p:cNvSpPr/>
          <p:nvPr/>
        </p:nvSpPr>
        <p:spPr>
          <a:xfrm>
            <a:off x="5278582" y="4073236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600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8" name="Rectangle 77">
            <a:hlinkClick r:id="rId52" action="ppaction://hlinksldjump"/>
          </p:cNvPr>
          <p:cNvSpPr/>
          <p:nvPr/>
        </p:nvSpPr>
        <p:spPr>
          <a:xfrm>
            <a:off x="5278582" y="4703617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700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79" name="Rectangle 78">
            <a:hlinkClick r:id="rId53" action="ppaction://hlinksldjump"/>
          </p:cNvPr>
          <p:cNvSpPr/>
          <p:nvPr/>
        </p:nvSpPr>
        <p:spPr>
          <a:xfrm>
            <a:off x="5278582" y="532707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800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0" name="Rectangle 79">
            <a:hlinkClick r:id="rId54" action="ppaction://hlinksldjump"/>
          </p:cNvPr>
          <p:cNvSpPr/>
          <p:nvPr/>
        </p:nvSpPr>
        <p:spPr>
          <a:xfrm>
            <a:off x="1371600" y="40386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600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1" name="Rectangle 80">
            <a:hlinkClick r:id="rId55" action="ppaction://hlinksldjump"/>
          </p:cNvPr>
          <p:cNvSpPr/>
          <p:nvPr/>
        </p:nvSpPr>
        <p:spPr>
          <a:xfrm>
            <a:off x="1364673" y="4703618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7</a:t>
            </a:r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2" name="Rectangle 81">
            <a:hlinkClick r:id="rId56" action="ppaction://hlinksldjump"/>
          </p:cNvPr>
          <p:cNvSpPr/>
          <p:nvPr/>
        </p:nvSpPr>
        <p:spPr>
          <a:xfrm>
            <a:off x="1371600" y="53340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800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3" name="Rectangle 82">
            <a:hlinkClick r:id="rId57" action="ppaction://hlinksldjump"/>
          </p:cNvPr>
          <p:cNvSpPr/>
          <p:nvPr/>
        </p:nvSpPr>
        <p:spPr>
          <a:xfrm>
            <a:off x="1371600" y="59436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900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4" name="Rectangle 83">
            <a:hlinkClick r:id="rId58" action="ppaction://hlinksldjump"/>
          </p:cNvPr>
          <p:cNvSpPr/>
          <p:nvPr/>
        </p:nvSpPr>
        <p:spPr>
          <a:xfrm>
            <a:off x="76200" y="657398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5" name="Rectangle 84">
            <a:hlinkClick r:id="rId59" action="ppaction://hlinksldjump"/>
          </p:cNvPr>
          <p:cNvSpPr/>
          <p:nvPr/>
        </p:nvSpPr>
        <p:spPr>
          <a:xfrm>
            <a:off x="2667000" y="657398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6" name="Rectangle 85">
            <a:hlinkClick r:id="rId60" action="ppaction://hlinksldjump"/>
          </p:cNvPr>
          <p:cNvSpPr/>
          <p:nvPr/>
        </p:nvSpPr>
        <p:spPr>
          <a:xfrm>
            <a:off x="1371600" y="657398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7" name="Rectangle 86">
            <a:hlinkClick r:id="rId61" action="ppaction://hlinksldjump"/>
          </p:cNvPr>
          <p:cNvSpPr/>
          <p:nvPr/>
        </p:nvSpPr>
        <p:spPr>
          <a:xfrm>
            <a:off x="3962400" y="6573982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1000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8" name="Rectangle 87">
            <a:hlinkClick r:id="rId62" action="ppaction://hlinksldjump"/>
          </p:cNvPr>
          <p:cNvSpPr/>
          <p:nvPr/>
        </p:nvSpPr>
        <p:spPr>
          <a:xfrm>
            <a:off x="1385455" y="3428999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500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89" name="Rectangle 88">
            <a:hlinkClick r:id="rId63" action="ppaction://hlinksldjump"/>
          </p:cNvPr>
          <p:cNvSpPr/>
          <p:nvPr/>
        </p:nvSpPr>
        <p:spPr>
          <a:xfrm>
            <a:off x="3962401" y="34290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500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0" name="Rectangle 89">
            <a:hlinkClick r:id="rId64" action="ppaction://hlinksldjump"/>
          </p:cNvPr>
          <p:cNvSpPr/>
          <p:nvPr/>
        </p:nvSpPr>
        <p:spPr>
          <a:xfrm>
            <a:off x="3997037" y="4066308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600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1" name="Rectangle 90">
            <a:hlinkClick r:id="rId65" action="ppaction://hlinksldjump"/>
          </p:cNvPr>
          <p:cNvSpPr/>
          <p:nvPr/>
        </p:nvSpPr>
        <p:spPr>
          <a:xfrm>
            <a:off x="3983182" y="4689763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7</a:t>
            </a:r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2" name="Rectangle 91">
            <a:hlinkClick r:id="rId66" action="ppaction://hlinksldjump"/>
          </p:cNvPr>
          <p:cNvSpPr/>
          <p:nvPr/>
        </p:nvSpPr>
        <p:spPr>
          <a:xfrm>
            <a:off x="3962400" y="53340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800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3" name="Rectangle 92">
            <a:hlinkClick r:id="rId67" action="ppaction://hlinksldjump"/>
          </p:cNvPr>
          <p:cNvSpPr/>
          <p:nvPr/>
        </p:nvSpPr>
        <p:spPr>
          <a:xfrm>
            <a:off x="3962400" y="59436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900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4" name="Rectangle 93">
            <a:hlinkClick r:id="rId68" action="ppaction://hlinksldjump"/>
          </p:cNvPr>
          <p:cNvSpPr/>
          <p:nvPr/>
        </p:nvSpPr>
        <p:spPr>
          <a:xfrm>
            <a:off x="3997036" y="2833253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400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5" name="Rectangle 94">
            <a:hlinkClick r:id="rId69" action="ppaction://hlinksldjump"/>
          </p:cNvPr>
          <p:cNvSpPr/>
          <p:nvPr/>
        </p:nvSpPr>
        <p:spPr>
          <a:xfrm>
            <a:off x="2667000" y="4703618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700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6" name="Rectangle 95">
            <a:hlinkClick r:id="rId70" action="ppaction://hlinksldjump"/>
          </p:cNvPr>
          <p:cNvSpPr/>
          <p:nvPr/>
        </p:nvSpPr>
        <p:spPr>
          <a:xfrm>
            <a:off x="2694709" y="5950526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900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7" name="Rectangle 96">
            <a:hlinkClick r:id="rId71" action="ppaction://hlinksldjump"/>
          </p:cNvPr>
          <p:cNvSpPr/>
          <p:nvPr/>
        </p:nvSpPr>
        <p:spPr>
          <a:xfrm>
            <a:off x="2667000" y="5333999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800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8" name="Rectangle 97">
            <a:hlinkClick r:id="rId72" action="ppaction://hlinksldjump"/>
          </p:cNvPr>
          <p:cNvSpPr/>
          <p:nvPr/>
        </p:nvSpPr>
        <p:spPr>
          <a:xfrm>
            <a:off x="2667000" y="34290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500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99" name="Rectangle 98">
            <a:hlinkClick r:id="rId73" action="ppaction://hlinksldjump"/>
          </p:cNvPr>
          <p:cNvSpPr/>
          <p:nvPr/>
        </p:nvSpPr>
        <p:spPr>
          <a:xfrm>
            <a:off x="2667000" y="4038600"/>
            <a:ext cx="1219200" cy="568036"/>
          </a:xfrm>
          <a:prstGeom prst="rect">
            <a:avLst/>
          </a:prstGeom>
          <a:solidFill>
            <a:srgbClr val="320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EDD311"/>
                </a:solidFill>
                <a:latin typeface="Andalus" pitchFamily="2" charset="-78"/>
                <a:cs typeface="Andalus" pitchFamily="2" charset="-78"/>
              </a:rPr>
              <a:t>600</a:t>
            </a:r>
            <a:endParaRPr lang="en-US" sz="2400" b="1" dirty="0">
              <a:solidFill>
                <a:srgbClr val="EDD311"/>
              </a:solidFill>
              <a:latin typeface="Andalus" pitchFamily="2" charset="-78"/>
              <a:cs typeface="Andalus" pitchFamily="2" charset="-78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-900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The percentage of </a:t>
            </a:r>
            <a:r>
              <a:rPr lang="en-US" sz="2400" dirty="0" err="1" smtClean="0">
                <a:latin typeface="Comic Sans MS"/>
                <a:cs typeface="Comic Sans MS"/>
              </a:rPr>
              <a:t>zakat</a:t>
            </a:r>
            <a:r>
              <a:rPr lang="en-US" sz="2400" dirty="0" smtClean="0">
                <a:latin typeface="Comic Sans MS"/>
                <a:cs typeface="Comic Sans MS"/>
              </a:rPr>
              <a:t> one gives based on personal wealth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2.5%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-1000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The first person Abu </a:t>
            </a:r>
            <a:r>
              <a:rPr lang="en-US" sz="2400" dirty="0" err="1" smtClean="0">
                <a:latin typeface="Comic Sans MS"/>
                <a:cs typeface="Comic Sans MS"/>
              </a:rPr>
              <a:t>Hurairah</a:t>
            </a:r>
            <a:r>
              <a:rPr lang="en-US" sz="2400" dirty="0" smtClean="0">
                <a:latin typeface="Comic Sans MS"/>
                <a:cs typeface="Comic Sans MS"/>
              </a:rPr>
              <a:t> came across to give the </a:t>
            </a:r>
            <a:r>
              <a:rPr lang="en-US" sz="2400" dirty="0" err="1" smtClean="0">
                <a:latin typeface="Comic Sans MS"/>
                <a:cs typeface="Comic Sans MS"/>
              </a:rPr>
              <a:t>Shahadah</a:t>
            </a:r>
            <a:endParaRPr lang="en-US" sz="2400" dirty="0" smtClean="0">
              <a:latin typeface="Comic Sans MS"/>
              <a:cs typeface="Comic Sans MS"/>
            </a:endParaRPr>
          </a:p>
          <a:p>
            <a:endParaRPr lang="en-US" sz="2400" dirty="0" smtClean="0">
              <a:latin typeface="Comic Sans MS"/>
              <a:cs typeface="Comic Sans MS"/>
            </a:endParaRPr>
          </a:p>
          <a:p>
            <a:endParaRPr lang="en-US" sz="2400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Who is Omar </a:t>
            </a:r>
            <a:r>
              <a:rPr lang="en-US" sz="2400" dirty="0" err="1" smtClean="0">
                <a:latin typeface="Comic Sans MS"/>
                <a:cs typeface="Comic Sans MS"/>
              </a:rPr>
              <a:t>Ibn</a:t>
            </a:r>
            <a:r>
              <a:rPr lang="en-US" sz="2400" dirty="0" smtClean="0">
                <a:latin typeface="Comic Sans MS"/>
                <a:cs typeface="Comic Sans MS"/>
              </a:rPr>
              <a:t> Al-</a:t>
            </a:r>
            <a:r>
              <a:rPr lang="en-US" sz="2400" dirty="0" err="1" smtClean="0">
                <a:latin typeface="Comic Sans MS"/>
                <a:cs typeface="Comic Sans MS"/>
              </a:rPr>
              <a:t>khattab</a:t>
            </a:r>
            <a:r>
              <a:rPr lang="en-US" sz="2400" dirty="0" smtClean="0">
                <a:latin typeface="Comic Sans MS"/>
                <a:cs typeface="Comic Sans MS"/>
              </a:rPr>
              <a:t> </a:t>
            </a:r>
            <a:endParaRPr lang="en-US"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-100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dirty="0" err="1" smtClean="0">
                <a:latin typeface="Comic Sans MS"/>
                <a:cs typeface="Comic Sans MS"/>
              </a:rPr>
              <a:t>Ibraham’s</a:t>
            </a:r>
            <a:r>
              <a:rPr lang="en-US" dirty="0" smtClean="0">
                <a:latin typeface="Comic Sans MS"/>
                <a:cs typeface="Comic Sans MS"/>
              </a:rPr>
              <a:t> (AS) first wife.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Who was Sarah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-200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Prophet who was sent to the pharaoh of Egypt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:Who was Musa/Moses (AS)?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-300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 smtClean="0">
                <a:latin typeface="Comic Sans MS"/>
                <a:cs typeface="Comic Sans MS"/>
              </a:rPr>
              <a:t>Question</a:t>
            </a:r>
            <a:r>
              <a:rPr lang="en-US" b="1" dirty="0" smtClean="0">
                <a:latin typeface="Comic Sans MS"/>
                <a:cs typeface="Comic Sans MS"/>
              </a:rPr>
              <a:t>: The Prophet who was swallowed by a whale.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b="1" dirty="0" smtClean="0">
                <a:latin typeface="Comic Sans MS"/>
                <a:cs typeface="Comic Sans MS"/>
              </a:rPr>
              <a:t>: Who was Prophet </a:t>
            </a:r>
            <a:r>
              <a:rPr lang="en-US" sz="2400" b="1" dirty="0" err="1" smtClean="0">
                <a:latin typeface="Comic Sans MS"/>
                <a:cs typeface="Comic Sans MS"/>
              </a:rPr>
              <a:t>Yunus</a:t>
            </a:r>
            <a:r>
              <a:rPr lang="en-US" sz="2400" b="1" dirty="0" smtClean="0">
                <a:latin typeface="Comic Sans MS"/>
                <a:cs typeface="Comic Sans MS"/>
              </a:rPr>
              <a:t> (AS)</a:t>
            </a:r>
            <a:endParaRPr lang="en-US" b="1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-400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gift of Prophet Yusuf (AS)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was interpreting dreams?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- 500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names of the first two sons of Adam (AS)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Who were Cain and Abel or </a:t>
            </a:r>
            <a:r>
              <a:rPr lang="en-US" sz="2400" dirty="0" err="1" smtClean="0">
                <a:latin typeface="Comic Sans MS"/>
                <a:cs typeface="Comic Sans MS"/>
              </a:rPr>
              <a:t>Qabeel</a:t>
            </a:r>
            <a:r>
              <a:rPr lang="en-US" sz="2400" dirty="0" smtClean="0">
                <a:latin typeface="Comic Sans MS"/>
                <a:cs typeface="Comic Sans MS"/>
              </a:rPr>
              <a:t> and </a:t>
            </a:r>
            <a:r>
              <a:rPr lang="en-US" sz="2400" dirty="0" err="1" smtClean="0">
                <a:latin typeface="Comic Sans MS"/>
                <a:cs typeface="Comic Sans MS"/>
              </a:rPr>
              <a:t>Habeel</a:t>
            </a:r>
            <a:r>
              <a:rPr lang="en-US" sz="2400" dirty="0" smtClean="0">
                <a:latin typeface="Comic Sans MS"/>
                <a:cs typeface="Comic Sans MS"/>
              </a:rPr>
              <a:t>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- 600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prophet who was sent to </a:t>
            </a:r>
            <a:r>
              <a:rPr lang="en-US" dirty="0" err="1" smtClean="0">
                <a:latin typeface="Comic Sans MS"/>
                <a:cs typeface="Comic Sans MS"/>
              </a:rPr>
              <a:t>A’ad</a:t>
            </a:r>
            <a:r>
              <a:rPr lang="en-US" dirty="0" smtClean="0">
                <a:latin typeface="Comic Sans MS"/>
                <a:cs typeface="Comic Sans MS"/>
              </a:rPr>
              <a:t>?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Prophet </a:t>
            </a:r>
            <a:r>
              <a:rPr lang="en-US" sz="2400" dirty="0" err="1" smtClean="0">
                <a:latin typeface="Comic Sans MS"/>
                <a:cs typeface="Comic Sans MS"/>
              </a:rPr>
              <a:t>Hud</a:t>
            </a:r>
            <a:r>
              <a:rPr lang="en-US" sz="2400" dirty="0" smtClean="0">
                <a:latin typeface="Comic Sans MS"/>
                <a:cs typeface="Comic Sans MS"/>
              </a:rPr>
              <a:t> (AS)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- 700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Prophet who could interpret dreams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Who was Prophet Yusuf (AS)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- 800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Prophet who heard and understood an army of ants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Prophet Solomon (AS)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-100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The second pillar of Islam (give </a:t>
            </a:r>
            <a:r>
              <a:rPr lang="en-US" sz="2400" dirty="0" err="1" smtClean="0">
                <a:latin typeface="Comic Sans MS"/>
                <a:cs typeface="Comic Sans MS"/>
              </a:rPr>
              <a:t>arabic</a:t>
            </a:r>
            <a:r>
              <a:rPr lang="en-US" sz="2400" dirty="0" smtClean="0">
                <a:latin typeface="Comic Sans MS"/>
                <a:cs typeface="Comic Sans MS"/>
              </a:rPr>
              <a:t> word)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Salah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- 900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second Prophet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Seth or </a:t>
            </a:r>
            <a:r>
              <a:rPr lang="en-US" sz="2400" dirty="0" err="1" smtClean="0">
                <a:latin typeface="Comic Sans MS"/>
                <a:cs typeface="Comic Sans MS"/>
              </a:rPr>
              <a:t>Sheeth</a:t>
            </a:r>
            <a:r>
              <a:rPr lang="en-US" sz="2400" dirty="0" smtClean="0">
                <a:latin typeface="Comic Sans MS"/>
                <a:cs typeface="Comic Sans MS"/>
              </a:rPr>
              <a:t> (AS)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Prophets - 1000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number of </a:t>
            </a:r>
            <a:r>
              <a:rPr lang="en-US" i="1" dirty="0" smtClean="0">
                <a:latin typeface="Comic Sans MS"/>
                <a:cs typeface="Comic Sans MS"/>
              </a:rPr>
              <a:t>Messengers </a:t>
            </a:r>
            <a:r>
              <a:rPr lang="en-US" dirty="0" smtClean="0">
                <a:latin typeface="Comic Sans MS"/>
                <a:cs typeface="Comic Sans MS"/>
              </a:rPr>
              <a:t>that were sent to humanity.</a:t>
            </a:r>
            <a:endParaRPr lang="en-US" i="1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313?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Comic Sans MS"/>
                <a:cs typeface="Comic Sans MS"/>
              </a:rPr>
              <a:t>Meaning of Common Words -</a:t>
            </a:r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100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God is Great.  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Allahu</a:t>
            </a:r>
            <a:r>
              <a:rPr lang="en-US" sz="2400" dirty="0" smtClean="0">
                <a:latin typeface="Comic Sans MS"/>
                <a:cs typeface="Comic Sans MS"/>
              </a:rPr>
              <a:t>-Akbar?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Common Words - 200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Praise be to Allah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Allhamdulillah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Common Words - 300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Glory be to Allah.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Subhan</a:t>
            </a:r>
            <a:r>
              <a:rPr lang="en-US" sz="2400" dirty="0" smtClean="0">
                <a:latin typeface="Comic Sans MS"/>
                <a:cs typeface="Comic Sans MS"/>
              </a:rPr>
              <a:t>-Allah?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Common Words - 400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God Willing.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Insha</a:t>
            </a:r>
            <a:r>
              <a:rPr lang="en-US" sz="2400" dirty="0" smtClean="0">
                <a:latin typeface="Comic Sans MS"/>
                <a:cs typeface="Comic Sans MS"/>
              </a:rPr>
              <a:t> Allah?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Common Words - 500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God has willed.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Masha</a:t>
            </a:r>
            <a:r>
              <a:rPr lang="en-US" sz="2400" dirty="0" smtClean="0">
                <a:latin typeface="Comic Sans MS"/>
                <a:cs typeface="Comic Sans MS"/>
              </a:rPr>
              <a:t> Allah?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Common Words - 600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dirty="0" err="1" smtClean="0">
                <a:latin typeface="Comic Sans MS"/>
                <a:cs typeface="Comic Sans MS"/>
              </a:rPr>
              <a:t>Bismillah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Hir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Rahman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Nir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Raheem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In the name of Allah the Beneficent the Merciful?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Common Words - 700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narrow bridge that everyone must pass on the day of Judgment that is as sharp as a blade.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Sirat</a:t>
            </a:r>
            <a:r>
              <a:rPr lang="en-US" sz="2400" dirty="0" smtClean="0">
                <a:latin typeface="Comic Sans MS"/>
                <a:cs typeface="Comic Sans MS"/>
              </a:rPr>
              <a:t>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Common Words - 800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Glory be to Allah the most High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Subhana</a:t>
            </a:r>
            <a:r>
              <a:rPr lang="en-US" sz="2400" dirty="0" smtClean="0">
                <a:latin typeface="Comic Sans MS"/>
                <a:cs typeface="Comic Sans MS"/>
              </a:rPr>
              <a:t> </a:t>
            </a:r>
            <a:r>
              <a:rPr lang="en-US" sz="2400" dirty="0" err="1" smtClean="0">
                <a:latin typeface="Comic Sans MS"/>
                <a:cs typeface="Comic Sans MS"/>
              </a:rPr>
              <a:t>Rabiyal</a:t>
            </a:r>
            <a:r>
              <a:rPr lang="en-US" sz="2400" dirty="0" smtClean="0">
                <a:latin typeface="Comic Sans MS"/>
                <a:cs typeface="Comic Sans MS"/>
              </a:rPr>
              <a:t> Ala?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-200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Arabic word for Obligatory prayer 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Fard</a:t>
            </a:r>
            <a:r>
              <a:rPr lang="en-US" sz="2400" dirty="0" smtClean="0">
                <a:latin typeface="Comic Sans MS"/>
                <a:cs typeface="Comic Sans MS"/>
              </a:rPr>
              <a:t> </a:t>
            </a:r>
            <a:r>
              <a:rPr lang="en-US" sz="2400" dirty="0" err="1" smtClean="0">
                <a:latin typeface="Comic Sans MS"/>
                <a:cs typeface="Comic Sans MS"/>
              </a:rPr>
              <a:t>Salah</a:t>
            </a:r>
            <a:endParaRPr lang="en-US"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Common Words - 900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dirty="0" err="1" smtClean="0">
                <a:latin typeface="Comic Sans MS"/>
                <a:cs typeface="Comic Sans MS"/>
              </a:rPr>
              <a:t>Sunnah</a:t>
            </a:r>
            <a:r>
              <a:rPr lang="en-US" dirty="0" smtClean="0">
                <a:latin typeface="Comic Sans MS"/>
                <a:cs typeface="Comic Sans MS"/>
              </a:rPr>
              <a:t>, </a:t>
            </a:r>
            <a:r>
              <a:rPr lang="en-US" dirty="0" err="1" smtClean="0">
                <a:latin typeface="Comic Sans MS"/>
                <a:cs typeface="Comic Sans MS"/>
              </a:rPr>
              <a:t>Nafl</a:t>
            </a:r>
            <a:r>
              <a:rPr lang="en-US" dirty="0" smtClean="0">
                <a:latin typeface="Comic Sans MS"/>
                <a:cs typeface="Comic Sans MS"/>
              </a:rPr>
              <a:t>, </a:t>
            </a:r>
            <a:r>
              <a:rPr lang="en-US" dirty="0" err="1" smtClean="0">
                <a:latin typeface="Comic Sans MS"/>
                <a:cs typeface="Comic Sans MS"/>
              </a:rPr>
              <a:t>Witr</a:t>
            </a:r>
            <a:r>
              <a:rPr lang="en-US" dirty="0" smtClean="0">
                <a:latin typeface="Comic Sans MS"/>
                <a:cs typeface="Comic Sans MS"/>
              </a:rPr>
              <a:t>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extra/what the Prophet (</a:t>
            </a:r>
            <a:r>
              <a:rPr lang="en-US" sz="2400" dirty="0" err="1" smtClean="0">
                <a:latin typeface="Comic Sans MS"/>
                <a:cs typeface="Comic Sans MS"/>
              </a:rPr>
              <a:t>pbuH</a:t>
            </a:r>
            <a:r>
              <a:rPr lang="en-US" sz="2400" dirty="0" smtClean="0">
                <a:latin typeface="Comic Sans MS"/>
                <a:cs typeface="Comic Sans MS"/>
              </a:rPr>
              <a:t>) did, optional, and </a:t>
            </a:r>
            <a:r>
              <a:rPr lang="en-US" sz="2400" dirty="0" err="1" smtClean="0">
                <a:latin typeface="Comic Sans MS"/>
                <a:cs typeface="Comic Sans MS"/>
              </a:rPr>
              <a:t>Wajib</a:t>
            </a:r>
            <a:r>
              <a:rPr lang="en-US" sz="2400" dirty="0" smtClean="0">
                <a:latin typeface="Comic Sans MS"/>
                <a:cs typeface="Comic Sans MS"/>
              </a:rPr>
              <a:t>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Common Words - 1000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I seek refuge in Allah from </a:t>
            </a:r>
            <a:r>
              <a:rPr lang="en-US" dirty="0" err="1" smtClean="0">
                <a:latin typeface="Comic Sans MS"/>
                <a:cs typeface="Comic Sans MS"/>
              </a:rPr>
              <a:t>Shaytaan</a:t>
            </a:r>
            <a:r>
              <a:rPr lang="en-US" dirty="0" smtClean="0">
                <a:latin typeface="Comic Sans MS"/>
                <a:cs typeface="Comic Sans MS"/>
              </a:rPr>
              <a:t>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A’uzu</a:t>
            </a:r>
            <a:r>
              <a:rPr lang="en-US" sz="2400" dirty="0" smtClean="0">
                <a:latin typeface="Comic Sans MS"/>
                <a:cs typeface="Comic Sans MS"/>
              </a:rPr>
              <a:t> </a:t>
            </a:r>
            <a:r>
              <a:rPr lang="en-US" sz="2400" dirty="0" err="1" smtClean="0">
                <a:latin typeface="Comic Sans MS"/>
                <a:cs typeface="Comic Sans MS"/>
              </a:rPr>
              <a:t>Billahi</a:t>
            </a:r>
            <a:r>
              <a:rPr lang="en-US" sz="2400" dirty="0" smtClean="0">
                <a:latin typeface="Comic Sans MS"/>
                <a:cs typeface="Comic Sans MS"/>
              </a:rPr>
              <a:t> </a:t>
            </a:r>
            <a:r>
              <a:rPr lang="en-US" sz="2400" dirty="0" err="1" smtClean="0">
                <a:latin typeface="Comic Sans MS"/>
                <a:cs typeface="Comic Sans MS"/>
              </a:rPr>
              <a:t>Minashaytan</a:t>
            </a:r>
            <a:r>
              <a:rPr lang="en-US" sz="2400" dirty="0" smtClean="0">
                <a:latin typeface="Comic Sans MS"/>
                <a:cs typeface="Comic Sans MS"/>
              </a:rPr>
              <a:t> </a:t>
            </a:r>
            <a:r>
              <a:rPr lang="en-US" sz="2400" dirty="0" err="1" smtClean="0">
                <a:latin typeface="Comic Sans MS"/>
                <a:cs typeface="Comic Sans MS"/>
              </a:rPr>
              <a:t>nir</a:t>
            </a:r>
            <a:r>
              <a:rPr lang="en-US" sz="2400" dirty="0" smtClean="0">
                <a:latin typeface="Comic Sans MS"/>
                <a:cs typeface="Comic Sans MS"/>
              </a:rPr>
              <a:t> </a:t>
            </a:r>
            <a:r>
              <a:rPr lang="en-US" sz="2400" dirty="0" err="1" smtClean="0">
                <a:latin typeface="Comic Sans MS"/>
                <a:cs typeface="Comic Sans MS"/>
              </a:rPr>
              <a:t>rajeem</a:t>
            </a:r>
            <a:r>
              <a:rPr lang="en-US" sz="2400" dirty="0" smtClean="0">
                <a:latin typeface="Comic Sans MS"/>
                <a:cs typeface="Comic Sans MS"/>
              </a:rPr>
              <a:t>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-100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These are the people who must go for Hajj.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Who are healthy and financially able Muslims?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-200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This is the common term for circling the </a:t>
            </a:r>
            <a:r>
              <a:rPr lang="en-US" dirty="0" err="1" smtClean="0">
                <a:latin typeface="Comic Sans MS"/>
                <a:cs typeface="Comic Sans MS"/>
              </a:rPr>
              <a:t>Kabah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Tawaf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-300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This is known as Ihram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are the white clothes worn during Hajj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-400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It is preferred that one should ____________after completing the Hajj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Travel to </a:t>
            </a:r>
            <a:r>
              <a:rPr lang="en-US" sz="2400" dirty="0" err="1" smtClean="0">
                <a:latin typeface="Comic Sans MS"/>
                <a:cs typeface="Comic Sans MS"/>
              </a:rPr>
              <a:t>madina</a:t>
            </a:r>
            <a:r>
              <a:rPr lang="en-US" sz="2400" dirty="0" smtClean="0">
                <a:latin typeface="Comic Sans MS"/>
                <a:cs typeface="Comic Sans MS"/>
              </a:rPr>
              <a:t> to visit the Prophet’s (SAW) grave.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-500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Another name for the well of </a:t>
            </a:r>
            <a:r>
              <a:rPr lang="en-US" dirty="0" err="1" smtClean="0">
                <a:latin typeface="Comic Sans MS"/>
                <a:cs typeface="Comic Sans MS"/>
              </a:rPr>
              <a:t>Ihab</a:t>
            </a:r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Zam</a:t>
            </a:r>
            <a:r>
              <a:rPr lang="en-US" sz="2400" dirty="0" smtClean="0">
                <a:latin typeface="Comic Sans MS"/>
                <a:cs typeface="Comic Sans MS"/>
              </a:rPr>
              <a:t> </a:t>
            </a:r>
            <a:r>
              <a:rPr lang="en-US" sz="2400" dirty="0" err="1" smtClean="0">
                <a:latin typeface="Comic Sans MS"/>
                <a:cs typeface="Comic Sans MS"/>
              </a:rPr>
              <a:t>Zam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-600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A celebration following the completion of Hajj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Eid</a:t>
            </a:r>
            <a:r>
              <a:rPr lang="en-US" sz="2400" dirty="0" smtClean="0">
                <a:latin typeface="Comic Sans MS"/>
                <a:cs typeface="Comic Sans MS"/>
              </a:rPr>
              <a:t> – al- </a:t>
            </a:r>
            <a:r>
              <a:rPr lang="en-US" sz="2400" dirty="0" err="1" smtClean="0">
                <a:latin typeface="Comic Sans MS"/>
                <a:cs typeface="Comic Sans MS"/>
              </a:rPr>
              <a:t>Adha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-700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err="1" smtClean="0">
                <a:latin typeface="Comic Sans MS"/>
                <a:cs typeface="Comic Sans MS"/>
              </a:rPr>
              <a:t>Question</a:t>
            </a:r>
            <a:r>
              <a:rPr lang="en-US" dirty="0" err="1" smtClean="0">
                <a:latin typeface="Comic Sans MS"/>
                <a:cs typeface="Comic Sans MS"/>
              </a:rPr>
              <a:t>:How</a:t>
            </a:r>
            <a:r>
              <a:rPr lang="en-US" dirty="0" smtClean="0">
                <a:latin typeface="Comic Sans MS"/>
                <a:cs typeface="Comic Sans MS"/>
              </a:rPr>
              <a:t> many stones must hit the </a:t>
            </a:r>
            <a:r>
              <a:rPr lang="en-US" dirty="0" err="1" smtClean="0">
                <a:latin typeface="Comic Sans MS"/>
                <a:cs typeface="Comic Sans MS"/>
              </a:rPr>
              <a:t>Jamrah</a:t>
            </a:r>
            <a:r>
              <a:rPr lang="en-US" dirty="0" smtClean="0">
                <a:latin typeface="Comic Sans MS"/>
                <a:cs typeface="Comic Sans MS"/>
              </a:rPr>
              <a:t> during the stoning of the devil?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are seven stones?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-800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term given  to the act of traveling between Al –</a:t>
            </a:r>
            <a:r>
              <a:rPr lang="en-US" dirty="0" err="1" smtClean="0">
                <a:latin typeface="Comic Sans MS"/>
                <a:cs typeface="Comic Sans MS"/>
              </a:rPr>
              <a:t>Safa</a:t>
            </a:r>
            <a:r>
              <a:rPr lang="en-US" dirty="0" smtClean="0">
                <a:latin typeface="Comic Sans MS"/>
                <a:cs typeface="Comic Sans MS"/>
              </a:rPr>
              <a:t> and Al-</a:t>
            </a:r>
            <a:r>
              <a:rPr lang="en-US" dirty="0" err="1" smtClean="0">
                <a:latin typeface="Comic Sans MS"/>
                <a:cs typeface="Comic Sans MS"/>
              </a:rPr>
              <a:t>Marwa</a:t>
            </a:r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Sai</a:t>
            </a:r>
            <a:r>
              <a:rPr lang="en-US" sz="2400" dirty="0" smtClean="0">
                <a:latin typeface="Comic Sans MS"/>
                <a:cs typeface="Comic Sans MS"/>
              </a:rPr>
              <a:t>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-300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This country’s flag has the </a:t>
            </a:r>
            <a:r>
              <a:rPr lang="en-US" sz="2400" dirty="0" err="1" smtClean="0">
                <a:latin typeface="Comic Sans MS"/>
                <a:cs typeface="Comic Sans MS"/>
              </a:rPr>
              <a:t>shahada</a:t>
            </a:r>
            <a:r>
              <a:rPr lang="en-US" sz="2400" dirty="0" smtClean="0">
                <a:latin typeface="Comic Sans MS"/>
                <a:cs typeface="Comic Sans MS"/>
              </a:rPr>
              <a:t> written on it</a:t>
            </a:r>
          </a:p>
          <a:p>
            <a:endParaRPr lang="en-US" sz="2400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Saudi Arabia</a:t>
            </a:r>
            <a:endParaRPr lang="en-US"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-900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Without visiting this site, the Hajj is </a:t>
            </a:r>
            <a:r>
              <a:rPr lang="en-US" dirty="0" err="1" smtClean="0">
                <a:latin typeface="Comic Sans MS"/>
                <a:cs typeface="Comic Sans MS"/>
              </a:rPr>
              <a:t>imcomplete</a:t>
            </a:r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Mount Arafat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Hajj -1000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time that is  prescribed for entering Arafat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the time between the setting of the sun on the day of </a:t>
            </a:r>
            <a:r>
              <a:rPr lang="en-US" sz="2400" dirty="0" err="1" smtClean="0">
                <a:latin typeface="Comic Sans MS"/>
                <a:cs typeface="Comic Sans MS"/>
              </a:rPr>
              <a:t>Arafah</a:t>
            </a:r>
            <a:r>
              <a:rPr lang="en-US" sz="2400" dirty="0" smtClean="0">
                <a:latin typeface="Comic Sans MS"/>
                <a:cs typeface="Comic Sans MS"/>
              </a:rPr>
              <a:t> and rising of the dawn on the day of sacrifice.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 -100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meaning of </a:t>
            </a:r>
            <a:r>
              <a:rPr lang="en-US" dirty="0" err="1" smtClean="0">
                <a:latin typeface="Comic Sans MS"/>
                <a:cs typeface="Comic Sans MS"/>
              </a:rPr>
              <a:t>Surah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Fatiha</a:t>
            </a:r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29718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In the name of Allah, the Beneficent, the Merciful</a:t>
            </a:r>
            <a:br>
              <a:rPr lang="en-US" sz="2400" dirty="0" smtClean="0">
                <a:latin typeface="Comic Sans MS"/>
                <a:cs typeface="Comic Sans MS"/>
              </a:rPr>
            </a:br>
            <a:r>
              <a:rPr lang="en-US" sz="2400" dirty="0" smtClean="0">
                <a:latin typeface="Comic Sans MS"/>
                <a:cs typeface="Comic Sans MS"/>
              </a:rPr>
              <a:t>Praise be to Allah, Lord of the Worlds,</a:t>
            </a:r>
            <a:br>
              <a:rPr lang="en-US" sz="2400" dirty="0" smtClean="0">
                <a:latin typeface="Comic Sans MS"/>
                <a:cs typeface="Comic Sans MS"/>
              </a:rPr>
            </a:br>
            <a:r>
              <a:rPr lang="en-US" sz="2400" dirty="0" smtClean="0">
                <a:latin typeface="Comic Sans MS"/>
                <a:cs typeface="Comic Sans MS"/>
              </a:rPr>
              <a:t>The Beneficent, the Merciful.</a:t>
            </a:r>
            <a:br>
              <a:rPr lang="en-US" sz="2400" dirty="0" smtClean="0">
                <a:latin typeface="Comic Sans MS"/>
                <a:cs typeface="Comic Sans MS"/>
              </a:rPr>
            </a:br>
            <a:r>
              <a:rPr lang="en-US" sz="2400" dirty="0" smtClean="0">
                <a:latin typeface="Comic Sans MS"/>
                <a:cs typeface="Comic Sans MS"/>
              </a:rPr>
              <a:t>Owner of the Day of Judgment,</a:t>
            </a:r>
            <a:br>
              <a:rPr lang="en-US" sz="2400" dirty="0" smtClean="0">
                <a:latin typeface="Comic Sans MS"/>
                <a:cs typeface="Comic Sans MS"/>
              </a:rPr>
            </a:br>
            <a:r>
              <a:rPr lang="en-US" sz="2400" dirty="0" smtClean="0">
                <a:latin typeface="Comic Sans MS"/>
                <a:cs typeface="Comic Sans MS"/>
              </a:rPr>
              <a:t>Thee (alone) we worship; Thee (alone) we ask for help.</a:t>
            </a:r>
            <a:br>
              <a:rPr lang="en-US" sz="2400" dirty="0" smtClean="0">
                <a:latin typeface="Comic Sans MS"/>
                <a:cs typeface="Comic Sans MS"/>
              </a:rPr>
            </a:br>
            <a:r>
              <a:rPr lang="en-US" sz="2400" dirty="0" smtClean="0">
                <a:latin typeface="Comic Sans MS"/>
                <a:cs typeface="Comic Sans MS"/>
              </a:rPr>
              <a:t>Guide us on the straight path,</a:t>
            </a:r>
            <a:br>
              <a:rPr lang="en-US" sz="2400" dirty="0" smtClean="0">
                <a:latin typeface="Comic Sans MS"/>
                <a:cs typeface="Comic Sans MS"/>
              </a:rPr>
            </a:br>
            <a:r>
              <a:rPr lang="en-US" sz="2400" dirty="0" smtClean="0">
                <a:latin typeface="Comic Sans MS"/>
                <a:cs typeface="Comic Sans MS"/>
              </a:rPr>
              <a:t>The path of those whom Thou hast favored;</a:t>
            </a:r>
            <a:br>
              <a:rPr lang="en-US" sz="2400" dirty="0" smtClean="0">
                <a:latin typeface="Comic Sans MS"/>
                <a:cs typeface="Comic Sans MS"/>
              </a:rPr>
            </a:br>
            <a:r>
              <a:rPr lang="en-US" sz="2400" dirty="0" smtClean="0">
                <a:latin typeface="Comic Sans MS"/>
                <a:cs typeface="Comic Sans MS"/>
              </a:rPr>
              <a:t>Not (the path) of those who earn </a:t>
            </a:r>
            <a:r>
              <a:rPr lang="en-US" sz="2400" dirty="0" err="1" smtClean="0">
                <a:latin typeface="Comic Sans MS"/>
                <a:cs typeface="Comic Sans MS"/>
              </a:rPr>
              <a:t>Thine</a:t>
            </a:r>
            <a:r>
              <a:rPr lang="en-US" sz="2400" dirty="0" smtClean="0">
                <a:latin typeface="Comic Sans MS"/>
                <a:cs typeface="Comic Sans MS"/>
              </a:rPr>
              <a:t> anger nor of those who go astray</a:t>
            </a:r>
            <a:endParaRPr lang="en-US"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 -200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The meaning of </a:t>
            </a:r>
            <a:r>
              <a:rPr lang="en-US" dirty="0" err="1" smtClean="0">
                <a:latin typeface="Comic Sans MS"/>
                <a:cs typeface="Comic Sans MS"/>
              </a:rPr>
              <a:t>Surah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Ikhlas</a:t>
            </a:r>
            <a:r>
              <a:rPr lang="en-US" dirty="0" smtClean="0">
                <a:latin typeface="Comic Sans MS"/>
                <a:cs typeface="Comic Sans MS"/>
              </a:rPr>
              <a:t>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</a:t>
            </a:r>
            <a:r>
              <a:rPr lang="en-US" dirty="0" smtClean="0">
                <a:latin typeface="Comic Sans MS"/>
                <a:cs typeface="Comic Sans MS"/>
              </a:rPr>
              <a:t>What is Say: He is Allah, the One and Only! </a:t>
            </a:r>
            <a:br>
              <a:rPr lang="en-US" dirty="0" smtClean="0">
                <a:latin typeface="Comic Sans MS"/>
                <a:cs typeface="Comic Sans MS"/>
              </a:rPr>
            </a:br>
            <a:r>
              <a:rPr lang="en-US" dirty="0" smtClean="0">
                <a:latin typeface="Comic Sans MS"/>
                <a:cs typeface="Comic Sans MS"/>
              </a:rPr>
              <a:t>   Allah, the Eternal, Absolute; </a:t>
            </a:r>
            <a:br>
              <a:rPr lang="en-US" dirty="0" smtClean="0">
                <a:latin typeface="Comic Sans MS"/>
                <a:cs typeface="Comic Sans MS"/>
              </a:rPr>
            </a:br>
            <a:r>
              <a:rPr lang="en-US" dirty="0" smtClean="0">
                <a:latin typeface="Comic Sans MS"/>
                <a:cs typeface="Comic Sans MS"/>
              </a:rPr>
              <a:t>  He </a:t>
            </a:r>
            <a:r>
              <a:rPr lang="en-US" dirty="0" err="1" smtClean="0">
                <a:latin typeface="Comic Sans MS"/>
                <a:cs typeface="Comic Sans MS"/>
              </a:rPr>
              <a:t>begetteth</a:t>
            </a:r>
            <a:r>
              <a:rPr lang="en-US" dirty="0" smtClean="0">
                <a:latin typeface="Comic Sans MS"/>
                <a:cs typeface="Comic Sans MS"/>
              </a:rPr>
              <a:t> not nor is He begotten. </a:t>
            </a:r>
            <a:br>
              <a:rPr lang="en-US" dirty="0" smtClean="0">
                <a:latin typeface="Comic Sans MS"/>
                <a:cs typeface="Comic Sans MS"/>
              </a:rPr>
            </a:br>
            <a:r>
              <a:rPr lang="en-US" dirty="0" smtClean="0">
                <a:latin typeface="Comic Sans MS"/>
                <a:cs typeface="Comic Sans MS"/>
              </a:rPr>
              <a:t>  And there is none like unto Him.</a:t>
            </a:r>
            <a:br>
              <a:rPr lang="en-US" dirty="0" smtClean="0">
                <a:latin typeface="Comic Sans MS"/>
                <a:cs typeface="Comic Sans MS"/>
              </a:rPr>
            </a:b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 -300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Allah Listens to those who give praise; Our Lord, to You is due all praise.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</a:t>
            </a:r>
            <a:r>
              <a:rPr lang="en-US" dirty="0" smtClean="0">
                <a:latin typeface="Comic Sans MS"/>
                <a:cs typeface="Comic Sans MS"/>
              </a:rPr>
              <a:t>What is Sami Allah </a:t>
            </a:r>
            <a:r>
              <a:rPr lang="en-US" dirty="0" err="1" smtClean="0">
                <a:latin typeface="Comic Sans MS"/>
                <a:cs typeface="Comic Sans MS"/>
              </a:rPr>
              <a:t>Huliman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Hamida</a:t>
            </a:r>
            <a:r>
              <a:rPr lang="en-US" dirty="0" smtClean="0">
                <a:latin typeface="Comic Sans MS"/>
                <a:cs typeface="Comic Sans MS"/>
              </a:rPr>
              <a:t> and </a:t>
            </a:r>
            <a:r>
              <a:rPr lang="en-US" dirty="0" err="1" smtClean="0">
                <a:latin typeface="Comic Sans MS"/>
                <a:cs typeface="Comic Sans MS"/>
              </a:rPr>
              <a:t>Rabana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wa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Lakal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Hamd</a:t>
            </a:r>
            <a:r>
              <a:rPr lang="en-US" dirty="0" smtClean="0">
                <a:latin typeface="Comic Sans MS"/>
                <a:cs typeface="Comic Sans MS"/>
              </a:rPr>
              <a:t>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 -400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dirty="0" err="1" smtClean="0">
                <a:latin typeface="Comic Sans MS"/>
                <a:cs typeface="Comic Sans MS"/>
              </a:rPr>
              <a:t>Subhana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Rabiyal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A’la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What is Glory be to Allah the most high?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Prayer-500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dirty="0" err="1" smtClean="0">
                <a:latin typeface="Comic Sans MS"/>
                <a:cs typeface="Comic Sans MS"/>
              </a:rPr>
              <a:t>Subhana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Rabiyal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Azeem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</a:t>
            </a:r>
            <a:r>
              <a:rPr lang="en-US" dirty="0" smtClean="0">
                <a:latin typeface="Comic Sans MS"/>
                <a:cs typeface="Comic Sans MS"/>
              </a:rPr>
              <a:t>What is Glory Be to Allah the Great?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 -600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This is the meaning of </a:t>
            </a:r>
            <a:r>
              <a:rPr lang="en-US" dirty="0" err="1" smtClean="0">
                <a:latin typeface="Comic Sans MS"/>
                <a:cs typeface="Comic Sans MS"/>
              </a:rPr>
              <a:t>Surah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Nas</a:t>
            </a:r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Prayer-700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This is the meaning of Sana. </a:t>
            </a:r>
          </a:p>
          <a:p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 -800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dirty="0" err="1" smtClean="0">
                <a:latin typeface="Comic Sans MS"/>
                <a:cs typeface="Comic Sans MS"/>
              </a:rPr>
              <a:t>Durood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Shareef</a:t>
            </a:r>
            <a:r>
              <a:rPr lang="en-US" dirty="0" smtClean="0">
                <a:latin typeface="Comic Sans MS"/>
                <a:cs typeface="Comic Sans MS"/>
              </a:rPr>
              <a:t>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</a:t>
            </a:r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-400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Question: The prayer we read for guidance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Salat</a:t>
            </a:r>
            <a:r>
              <a:rPr lang="en-US" sz="2400" dirty="0" smtClean="0">
                <a:latin typeface="Comic Sans MS"/>
                <a:cs typeface="Comic Sans MS"/>
              </a:rPr>
              <a:t>-e-</a:t>
            </a:r>
            <a:r>
              <a:rPr lang="en-US" sz="2400" dirty="0" err="1" smtClean="0">
                <a:latin typeface="Comic Sans MS"/>
                <a:cs typeface="Comic Sans MS"/>
              </a:rPr>
              <a:t>Istikhara</a:t>
            </a:r>
            <a:r>
              <a:rPr lang="en-US" sz="2400" dirty="0" smtClean="0">
                <a:latin typeface="Comic Sans MS"/>
                <a:cs typeface="Comic Sans MS"/>
              </a:rPr>
              <a:t>?</a:t>
            </a:r>
            <a:endParaRPr lang="en-US"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 -900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At </a:t>
            </a:r>
            <a:r>
              <a:rPr lang="en-US" dirty="0" err="1" smtClean="0">
                <a:latin typeface="Comic Sans MS"/>
                <a:cs typeface="Comic Sans MS"/>
              </a:rPr>
              <a:t>Tashahud</a:t>
            </a:r>
            <a:r>
              <a:rPr lang="en-US" dirty="0" smtClean="0">
                <a:latin typeface="Comic Sans MS"/>
                <a:cs typeface="Comic Sans MS"/>
              </a:rPr>
              <a:t>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</a:t>
            </a:r>
            <a:r>
              <a:rPr lang="en-US" dirty="0" smtClean="0">
                <a:latin typeface="Comic Sans MS"/>
                <a:cs typeface="Comic Sans MS"/>
              </a:rPr>
              <a:t>Who is </a:t>
            </a:r>
            <a:r>
              <a:rPr lang="en-US" dirty="0" err="1" smtClean="0">
                <a:latin typeface="Comic Sans MS"/>
                <a:cs typeface="Comic Sans MS"/>
              </a:rPr>
              <a:t>Usama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ibn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Zayd</a:t>
            </a:r>
            <a:r>
              <a:rPr lang="en-US" dirty="0" smtClean="0">
                <a:latin typeface="Comic Sans MS"/>
                <a:cs typeface="Comic Sans MS"/>
              </a:rPr>
              <a:t>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Meaning of Prayer -1000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dirty="0" err="1" smtClean="0">
                <a:latin typeface="Comic Sans MS"/>
                <a:cs typeface="Comic Sans MS"/>
              </a:rPr>
              <a:t>Dua</a:t>
            </a:r>
            <a:r>
              <a:rPr lang="en-US" dirty="0" smtClean="0">
                <a:latin typeface="Comic Sans MS"/>
                <a:cs typeface="Comic Sans MS"/>
              </a:rPr>
              <a:t>-e-</a:t>
            </a:r>
            <a:r>
              <a:rPr lang="en-US" dirty="0" err="1" smtClean="0">
                <a:latin typeface="Comic Sans MS"/>
                <a:cs typeface="Comic Sans MS"/>
              </a:rPr>
              <a:t>Qunoot</a:t>
            </a:r>
            <a:r>
              <a:rPr lang="en-US" dirty="0" smtClean="0">
                <a:latin typeface="Comic Sans MS"/>
                <a:cs typeface="Comic Sans MS"/>
              </a:rPr>
              <a:t>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-100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</a:t>
            </a:r>
            <a:r>
              <a:rPr lang="en-US" dirty="0">
                <a:latin typeface="Comic Sans MS"/>
                <a:cs typeface="Comic Sans MS"/>
              </a:rPr>
              <a:t> </a:t>
            </a:r>
            <a:r>
              <a:rPr lang="en-US" dirty="0" smtClean="0">
                <a:latin typeface="Comic Sans MS"/>
                <a:cs typeface="Comic Sans MS"/>
              </a:rPr>
              <a:t>Mary </a:t>
            </a:r>
            <a:r>
              <a:rPr lang="en-US" dirty="0" err="1" smtClean="0">
                <a:latin typeface="Comic Sans MS"/>
                <a:cs typeface="Comic Sans MS"/>
              </a:rPr>
              <a:t>Fallin</a:t>
            </a:r>
            <a:endParaRPr lang="en-US" dirty="0" smtClean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Who is the governor of Oklahoma?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-200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000" dirty="0" smtClean="0">
                <a:latin typeface="Comic Sans MS"/>
                <a:cs typeface="Comic Sans MS"/>
              </a:rPr>
              <a:t>The college </a:t>
            </a:r>
            <a:r>
              <a:rPr lang="en-US" sz="2000" dirty="0" smtClean="0">
                <a:latin typeface="Comic Sans MS"/>
                <a:cs typeface="Comic Sans MS"/>
              </a:rPr>
              <a:t>football </a:t>
            </a:r>
            <a:r>
              <a:rPr lang="en-US" sz="2000" dirty="0" smtClean="0">
                <a:latin typeface="Comic Sans MS"/>
                <a:cs typeface="Comic Sans MS"/>
              </a:rPr>
              <a:t>national championship winners in 2009.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Who is Alabama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-300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 smtClean="0">
                <a:latin typeface="Comic Sans MS"/>
                <a:cs typeface="Comic Sans MS"/>
              </a:rPr>
              <a:t>Question</a:t>
            </a:r>
            <a:r>
              <a:rPr lang="en-US" b="1" dirty="0" smtClean="0">
                <a:latin typeface="Comic Sans MS"/>
                <a:cs typeface="Comic Sans MS"/>
              </a:rPr>
              <a:t>: The largest organ of the human body.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b="1" dirty="0" smtClean="0">
                <a:latin typeface="Comic Sans MS"/>
                <a:cs typeface="Comic Sans MS"/>
              </a:rPr>
              <a:t>: What is skin?</a:t>
            </a:r>
            <a:endParaRPr lang="en-US" b="1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-400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000" dirty="0" smtClean="0">
                <a:latin typeface="Comic Sans MS"/>
                <a:cs typeface="Comic Sans MS"/>
              </a:rPr>
              <a:t>Oklahoma is landlocked between this many states.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6?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-500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The year </a:t>
            </a:r>
            <a:r>
              <a:rPr lang="en-US" sz="2400" dirty="0" err="1" smtClean="0">
                <a:latin typeface="Comic Sans MS"/>
                <a:cs typeface="Comic Sans MS"/>
              </a:rPr>
              <a:t>Facebook</a:t>
            </a:r>
            <a:r>
              <a:rPr lang="en-US" sz="2400" dirty="0" smtClean="0">
                <a:latin typeface="Comic Sans MS"/>
                <a:cs typeface="Comic Sans MS"/>
              </a:rPr>
              <a:t> launched.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2004?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-600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000" dirty="0" smtClean="0">
                <a:latin typeface="Comic Sans MS"/>
                <a:cs typeface="Comic Sans MS"/>
              </a:rPr>
              <a:t>The African Muslim country who just overthrew their long time corrupt president last week.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Tunisia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-700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000" dirty="0" smtClean="0">
                <a:latin typeface="Comic Sans MS"/>
                <a:cs typeface="Comic Sans MS"/>
              </a:rPr>
              <a:t>The year the University of Oklahoma was established.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1890?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-800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This fruit kills more people in the world than sharks do.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</a:rPr>
              <a:t>: What are Coconuts?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-500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The original </a:t>
            </a:r>
            <a:r>
              <a:rPr lang="en-US" sz="2400" dirty="0" err="1" smtClean="0">
                <a:latin typeface="Comic Sans MS"/>
                <a:cs typeface="Comic Sans MS"/>
              </a:rPr>
              <a:t>qibla</a:t>
            </a:r>
            <a:r>
              <a:rPr lang="en-US" sz="2400" dirty="0" smtClean="0">
                <a:latin typeface="Comic Sans MS"/>
                <a:cs typeface="Comic Sans MS"/>
              </a:rPr>
              <a:t> of early Islam (direction we pray toward</a:t>
            </a:r>
            <a:r>
              <a:rPr lang="en-US" sz="2400" dirty="0" smtClean="0">
                <a:latin typeface="Comic Sans MS"/>
                <a:cs typeface="Comic Sans MS"/>
              </a:rPr>
              <a:t>)a</a:t>
            </a:r>
            <a:endParaRPr lang="en-US" sz="2400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Masjid</a:t>
            </a:r>
            <a:r>
              <a:rPr lang="en-US" sz="2400" dirty="0" smtClean="0">
                <a:latin typeface="Comic Sans MS"/>
                <a:cs typeface="Comic Sans MS"/>
              </a:rPr>
              <a:t> Al </a:t>
            </a:r>
            <a:r>
              <a:rPr lang="en-US" sz="2400" dirty="0" err="1" smtClean="0">
                <a:latin typeface="Comic Sans MS"/>
                <a:cs typeface="Comic Sans MS"/>
              </a:rPr>
              <a:t>Aqsa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-900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This person has been cited for inventing the scissors.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Leonardo </a:t>
            </a:r>
            <a:r>
              <a:rPr lang="en-US" sz="2400" dirty="0" err="1" smtClean="0">
                <a:latin typeface="Comic Sans MS"/>
                <a:cs typeface="Comic Sans MS"/>
              </a:rPr>
              <a:t>Da</a:t>
            </a:r>
            <a:r>
              <a:rPr lang="en-US" sz="2400" dirty="0" smtClean="0">
                <a:latin typeface="Comic Sans MS"/>
                <a:cs typeface="Comic Sans MS"/>
              </a:rPr>
              <a:t> Vinci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Random -1000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In this west coast state it is illegal for drivers to pump their own gas.</a:t>
            </a:r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Oregon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-100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000" dirty="0" smtClean="0">
                <a:latin typeface="Comic Sans MS"/>
                <a:cs typeface="Comic Sans MS"/>
              </a:rPr>
              <a:t>This city is known as the City of Tents</a:t>
            </a:r>
          </a:p>
          <a:p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Mina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-200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Most Muslims live in this Asian country</a:t>
            </a:r>
          </a:p>
          <a:p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Indonesia?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-300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To do the Hajj or pilgrimage, you need to get a VISA to this country</a:t>
            </a:r>
          </a:p>
          <a:p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Saudi Arabia?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-400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Prophet Mohammad (P.B.U.H) encourages people to seek education even if they have to travel as far as</a:t>
            </a:r>
          </a:p>
          <a:p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China?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-500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What is the name of this mosque?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7244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Masjid</a:t>
            </a:r>
            <a:r>
              <a:rPr lang="en-US" sz="2400" dirty="0" smtClean="0">
                <a:latin typeface="Comic Sans MS"/>
                <a:cs typeface="Comic Sans MS"/>
              </a:rPr>
              <a:t> Al </a:t>
            </a:r>
            <a:r>
              <a:rPr lang="en-US" sz="2400" dirty="0" err="1" smtClean="0">
                <a:latin typeface="Comic Sans MS"/>
                <a:cs typeface="Comic Sans MS"/>
              </a:rPr>
              <a:t>Haram</a:t>
            </a:r>
            <a:r>
              <a:rPr lang="en-US" sz="2400" dirty="0" smtClean="0">
                <a:latin typeface="Comic Sans MS"/>
                <a:cs typeface="Comic Sans MS"/>
              </a:rPr>
              <a:t>?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146" name="AutoShape 2" descr="image"/>
          <p:cNvSpPr>
            <a:spLocks noChangeAspect="1" noChangeArrowheads="1"/>
          </p:cNvSpPr>
          <p:nvPr/>
        </p:nvSpPr>
        <p:spPr bwMode="auto">
          <a:xfrm>
            <a:off x="155575" y="-1219200"/>
            <a:ext cx="3810000" cy="2543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omic Sans MS"/>
              <a:cs typeface="Comic Sans MS"/>
            </a:endParaRPr>
          </a:p>
        </p:txBody>
      </p:sp>
      <p:sp>
        <p:nvSpPr>
          <p:cNvPr id="6148" name="AutoShape 4" descr="image"/>
          <p:cNvSpPr>
            <a:spLocks noChangeAspect="1" noChangeArrowheads="1"/>
          </p:cNvSpPr>
          <p:nvPr/>
        </p:nvSpPr>
        <p:spPr bwMode="auto">
          <a:xfrm>
            <a:off x="155575" y="-1219200"/>
            <a:ext cx="3810000" cy="2543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omic Sans MS"/>
              <a:cs typeface="Comic Sans MS"/>
            </a:endParaRPr>
          </a:p>
        </p:txBody>
      </p:sp>
      <p:sp>
        <p:nvSpPr>
          <p:cNvPr id="6150" name="AutoShape 6" descr="image"/>
          <p:cNvSpPr>
            <a:spLocks noChangeAspect="1" noChangeArrowheads="1"/>
          </p:cNvSpPr>
          <p:nvPr/>
        </p:nvSpPr>
        <p:spPr bwMode="auto">
          <a:xfrm>
            <a:off x="123825" y="-990600"/>
            <a:ext cx="3810000" cy="2543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omic Sans MS"/>
              <a:cs typeface="Comic Sans MS"/>
            </a:endParaRPr>
          </a:p>
        </p:txBody>
      </p:sp>
      <p:sp>
        <p:nvSpPr>
          <p:cNvPr id="6152" name="AutoShape 8" descr="image"/>
          <p:cNvSpPr>
            <a:spLocks noChangeAspect="1" noChangeArrowheads="1"/>
          </p:cNvSpPr>
          <p:nvPr/>
        </p:nvSpPr>
        <p:spPr bwMode="auto">
          <a:xfrm>
            <a:off x="123825" y="-990600"/>
            <a:ext cx="3810000" cy="2543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omic Sans MS"/>
              <a:cs typeface="Comic Sans MS"/>
            </a:endParaRPr>
          </a:p>
        </p:txBody>
      </p:sp>
      <p:pic>
        <p:nvPicPr>
          <p:cNvPr id="6154" name="Picture 10" descr="http://trysellit.com/hosting/ttrail/images/Makkah_Masjid_Al_Har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514600"/>
            <a:ext cx="4305300" cy="1904806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-600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What is the name of this mosque?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800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Masjid</a:t>
            </a:r>
            <a:r>
              <a:rPr lang="en-US" sz="2400" dirty="0" smtClean="0">
                <a:latin typeface="Comic Sans MS"/>
                <a:cs typeface="Comic Sans MS"/>
              </a:rPr>
              <a:t> al </a:t>
            </a:r>
            <a:r>
              <a:rPr lang="en-US" sz="2400" dirty="0" err="1" smtClean="0">
                <a:latin typeface="Comic Sans MS"/>
                <a:cs typeface="Comic Sans MS"/>
              </a:rPr>
              <a:t>Nabwi</a:t>
            </a:r>
            <a:r>
              <a:rPr lang="en-US" sz="2400" dirty="0" smtClean="0">
                <a:latin typeface="Comic Sans MS"/>
                <a:cs typeface="Comic Sans MS"/>
              </a:rPr>
              <a:t>?</a:t>
            </a:r>
            <a:endParaRPr lang="en-US" dirty="0">
              <a:latin typeface="Comic Sans MS"/>
              <a:cs typeface="Comic Sans MS"/>
            </a:endParaRPr>
          </a:p>
        </p:txBody>
      </p:sp>
      <p:pic>
        <p:nvPicPr>
          <p:cNvPr id="5122" name="Picture 2" descr="http://beautifulmosques.com/wp-content/uploads/2010/05/Masjid-Al-Nabaw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286000"/>
            <a:ext cx="3364872" cy="2124076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-700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This country has the tallest building in the world.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the United Arab Emirates?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-800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Which country in Europe has the highest Islamic population?</a:t>
            </a:r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Turkey?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-600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“______is prescribed for you as it was prescribed for those before you, so that you may guard against evil”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Sawm</a:t>
            </a:r>
            <a:r>
              <a:rPr lang="en-US" sz="2400" dirty="0" smtClean="0">
                <a:latin typeface="Comic Sans MS"/>
                <a:cs typeface="Comic Sans MS"/>
              </a:rPr>
              <a:t> or Fasting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-900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The Caliphate that ruled Spain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the Umayyad Caliphate?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Muslim World -1000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Which Latin American country has the highest Muslim population?</a:t>
            </a:r>
          </a:p>
          <a:p>
            <a:endParaRPr lang="en-US" dirty="0" smtClean="0">
              <a:latin typeface="Comic Sans MS"/>
              <a:cs typeface="Comic Sans MS"/>
            </a:endParaRP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Argentina?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-700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Fasting is observed  during Ramadan, the ________ month of the Islamic calendar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the 9th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Five Pillars -800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76400"/>
            <a:ext cx="8077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Comic Sans MS"/>
                <a:cs typeface="Comic Sans MS"/>
              </a:rPr>
              <a:t>Question</a:t>
            </a:r>
            <a:r>
              <a:rPr lang="en-US" dirty="0" smtClean="0">
                <a:latin typeface="Comic Sans MS"/>
                <a:cs typeface="Comic Sans MS"/>
              </a:rPr>
              <a:t>: </a:t>
            </a:r>
            <a:r>
              <a:rPr lang="en-US" sz="2400" dirty="0" smtClean="0">
                <a:latin typeface="Comic Sans MS"/>
                <a:cs typeface="Comic Sans MS"/>
              </a:rPr>
              <a:t>Day during the fasting month of Ramadan; worth more than a thousand months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457200" y="4038600"/>
            <a:ext cx="76962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  <a:cs typeface="Comic Sans MS"/>
                <a:hlinkClick r:id="rId2" action="ppaction://hlinksldjump"/>
              </a:rPr>
              <a:t>Answer </a:t>
            </a:r>
            <a:r>
              <a:rPr lang="en-US" sz="2400" dirty="0" smtClean="0">
                <a:latin typeface="Comic Sans MS"/>
                <a:cs typeface="Comic Sans MS"/>
              </a:rPr>
              <a:t>: What is </a:t>
            </a:r>
            <a:r>
              <a:rPr lang="en-US" sz="2400" dirty="0" err="1" smtClean="0">
                <a:latin typeface="Comic Sans MS"/>
                <a:cs typeface="Comic Sans MS"/>
              </a:rPr>
              <a:t>Laylatul</a:t>
            </a:r>
            <a:r>
              <a:rPr lang="en-US" sz="2400" dirty="0" smtClean="0">
                <a:latin typeface="Comic Sans MS"/>
                <a:cs typeface="Comic Sans MS"/>
              </a:rPr>
              <a:t> </a:t>
            </a:r>
            <a:r>
              <a:rPr lang="en-US" sz="2400" dirty="0" err="1" smtClean="0">
                <a:latin typeface="Comic Sans MS"/>
                <a:cs typeface="Comic Sans MS"/>
              </a:rPr>
              <a:t>Qadar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FFFFFF"/>
      </a:dk1>
      <a:lt1>
        <a:srgbClr val="FFFFFF"/>
      </a:lt1>
      <a:dk2>
        <a:srgbClr val="331FCB"/>
      </a:dk2>
      <a:lt2>
        <a:srgbClr val="FBEF05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7056</TotalTime>
  <Words>1658</Words>
  <Application>Microsoft Macintosh PowerPoint</Application>
  <PresentationFormat>On-screen Show (4:3)</PresentationFormat>
  <Paragraphs>288</Paragraphs>
  <Slides>71</Slides>
  <Notes>1</Notes>
  <HiddenSlides>70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2" baseType="lpstr">
      <vt:lpstr>Office Theme</vt:lpstr>
      <vt:lpstr>PowerPoint Presentation</vt:lpstr>
      <vt:lpstr>Five Pillars -100</vt:lpstr>
      <vt:lpstr>Five Pillars -200</vt:lpstr>
      <vt:lpstr>Five Pillars -300</vt:lpstr>
      <vt:lpstr>Five Pillars -400</vt:lpstr>
      <vt:lpstr>Five Pillars -500</vt:lpstr>
      <vt:lpstr>Five Pillars -600</vt:lpstr>
      <vt:lpstr>Five Pillars -700</vt:lpstr>
      <vt:lpstr>Five Pillars -800</vt:lpstr>
      <vt:lpstr>Five Pillars -900</vt:lpstr>
      <vt:lpstr>Five Pillars -1000</vt:lpstr>
      <vt:lpstr>Prophets -100</vt:lpstr>
      <vt:lpstr>Prophets -200</vt:lpstr>
      <vt:lpstr>Prophets -300</vt:lpstr>
      <vt:lpstr>Prophets -400</vt:lpstr>
      <vt:lpstr>Prophets - 500</vt:lpstr>
      <vt:lpstr>Prophets - 600</vt:lpstr>
      <vt:lpstr>Prophets - 700</vt:lpstr>
      <vt:lpstr>Prophets - 800</vt:lpstr>
      <vt:lpstr>Prophets - 900</vt:lpstr>
      <vt:lpstr>Prophets - 1000</vt:lpstr>
      <vt:lpstr>Meaning of Common Words -100</vt:lpstr>
      <vt:lpstr>Meaning of Common Words - 200</vt:lpstr>
      <vt:lpstr>Meaning of Common Words - 300</vt:lpstr>
      <vt:lpstr>Meaning of Common Words - 400</vt:lpstr>
      <vt:lpstr>Meaning of Common Words - 500</vt:lpstr>
      <vt:lpstr>Meaning of Common Words - 600</vt:lpstr>
      <vt:lpstr>Meaning of Common Words - 700</vt:lpstr>
      <vt:lpstr>Meaning of Common Words - 800</vt:lpstr>
      <vt:lpstr>Meaning of Common Words - 900</vt:lpstr>
      <vt:lpstr>Meaning of Common Words - 1000</vt:lpstr>
      <vt:lpstr>Hajj -100</vt:lpstr>
      <vt:lpstr>Hajj -200</vt:lpstr>
      <vt:lpstr>Hajj -300</vt:lpstr>
      <vt:lpstr>Hajj -400</vt:lpstr>
      <vt:lpstr>Hajj -500</vt:lpstr>
      <vt:lpstr>Hajj -600</vt:lpstr>
      <vt:lpstr>Hajj -700</vt:lpstr>
      <vt:lpstr>Hajj -800</vt:lpstr>
      <vt:lpstr>Hajj -900</vt:lpstr>
      <vt:lpstr>Hajj -1000</vt:lpstr>
      <vt:lpstr>Meaning of Prayer -100</vt:lpstr>
      <vt:lpstr>Meaning of Prayer -200</vt:lpstr>
      <vt:lpstr>Meaning of Prayer -300</vt:lpstr>
      <vt:lpstr>Meaning of Prayer -400</vt:lpstr>
      <vt:lpstr>Meaning of Prayer-500</vt:lpstr>
      <vt:lpstr>Meaning of Prayer -600</vt:lpstr>
      <vt:lpstr>Meaning of Prayer-700</vt:lpstr>
      <vt:lpstr>Meaning of Prayer -800</vt:lpstr>
      <vt:lpstr>Meaning of Prayer -900</vt:lpstr>
      <vt:lpstr>Meaning of Prayer -1000</vt:lpstr>
      <vt:lpstr>Random -100</vt:lpstr>
      <vt:lpstr>Random -200</vt:lpstr>
      <vt:lpstr>Random -300</vt:lpstr>
      <vt:lpstr>Random -400</vt:lpstr>
      <vt:lpstr>Random -500</vt:lpstr>
      <vt:lpstr>Random -600</vt:lpstr>
      <vt:lpstr>Random -700</vt:lpstr>
      <vt:lpstr>Random -800</vt:lpstr>
      <vt:lpstr>Random -900</vt:lpstr>
      <vt:lpstr>Random -1000</vt:lpstr>
      <vt:lpstr>Muslim World -100</vt:lpstr>
      <vt:lpstr>Muslim World -200</vt:lpstr>
      <vt:lpstr>Muslim World -300</vt:lpstr>
      <vt:lpstr>Muslim World -400</vt:lpstr>
      <vt:lpstr>Muslim World -500</vt:lpstr>
      <vt:lpstr>Muslim World -600</vt:lpstr>
      <vt:lpstr>Muslim World -700</vt:lpstr>
      <vt:lpstr>Muslim World -800</vt:lpstr>
      <vt:lpstr>Muslim World -900</vt:lpstr>
      <vt:lpstr>Muslim World -1000</vt:lpstr>
    </vt:vector>
  </TitlesOfParts>
  <Company>Tulsa Community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Sana</dc:creator>
  <cp:lastModifiedBy>JRCoE Students</cp:lastModifiedBy>
  <cp:revision>15</cp:revision>
  <dcterms:created xsi:type="dcterms:W3CDTF">2011-01-20T20:24:43Z</dcterms:created>
  <dcterms:modified xsi:type="dcterms:W3CDTF">2011-09-26T18:30:39Z</dcterms:modified>
</cp:coreProperties>
</file>